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9" r:id="rId5"/>
    <p:sldId id="267" r:id="rId6"/>
    <p:sldId id="288" r:id="rId7"/>
    <p:sldId id="272" r:id="rId8"/>
    <p:sldId id="277" r:id="rId9"/>
    <p:sldId id="276" r:id="rId10"/>
    <p:sldId id="263" r:id="rId11"/>
    <p:sldId id="275" r:id="rId12"/>
    <p:sldId id="260" r:id="rId13"/>
    <p:sldId id="280" r:id="rId14"/>
    <p:sldId id="2147483647" r:id="rId15"/>
    <p:sldId id="289" r:id="rId16"/>
    <p:sldId id="290" r:id="rId17"/>
    <p:sldId id="291" r:id="rId18"/>
    <p:sldId id="292" r:id="rId19"/>
    <p:sldId id="265" r:id="rId20"/>
    <p:sldId id="284" r:id="rId21"/>
    <p:sldId id="286" r:id="rId22"/>
    <p:sldId id="264" r:id="rId23"/>
    <p:sldId id="266" r:id="rId24"/>
    <p:sldId id="269" r:id="rId25"/>
    <p:sldId id="256" r:id="rId26"/>
    <p:sldId id="283" r:id="rId27"/>
    <p:sldId id="279" r:id="rId28"/>
    <p:sldId id="278" r:id="rId29"/>
    <p:sldId id="270" r:id="rId30"/>
    <p:sldId id="257" r:id="rId31"/>
    <p:sldId id="273" r:id="rId32"/>
    <p:sldId id="281" r:id="rId33"/>
    <p:sldId id="262" r:id="rId34"/>
    <p:sldId id="282" r:id="rId35"/>
    <p:sldId id="287" r:id="rId36"/>
    <p:sldId id="271" r:id="rId37"/>
  </p:sldIdLst>
  <p:sldSz cx="12192000" cy="6858000"/>
  <p:notesSz cx="6797675" cy="9926638"/>
  <p:custDataLst>
    <p:tags r:id="rId39"/>
  </p:custDataLst>
  <p:defaultTex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F53AC74-4BBC-EA47-9386-84B65CCBC652}">
          <p14:sldIdLst>
            <p14:sldId id="259"/>
          </p14:sldIdLst>
        </p14:section>
        <p14:section name="Introduction to Aura" id="{BE14C377-9770-9646-9CA1-ED133A67C1E5}">
          <p14:sldIdLst>
            <p14:sldId id="267"/>
            <p14:sldId id="288"/>
            <p14:sldId id="272"/>
            <p14:sldId id="277"/>
            <p14:sldId id="276"/>
            <p14:sldId id="263"/>
            <p14:sldId id="275"/>
          </p14:sldIdLst>
        </p14:section>
        <p14:section name="Due Diligence: Use cases &amp; outputs" id="{122FB953-D50A-184B-8E1B-A71A851FA859}">
          <p14:sldIdLst>
            <p14:sldId id="260"/>
            <p14:sldId id="280"/>
            <p14:sldId id="2147483647"/>
            <p14:sldId id="289"/>
            <p14:sldId id="290"/>
            <p14:sldId id="291"/>
            <p14:sldId id="292"/>
          </p14:sldIdLst>
        </p14:section>
        <p14:section name="General Consulting: Use cases &amp; outputs" id="{A4301113-F798-9040-A0D3-D5455AD8BEE6}">
          <p14:sldIdLst>
            <p14:sldId id="265"/>
            <p14:sldId id="284"/>
            <p14:sldId id="286"/>
            <p14:sldId id="264"/>
            <p14:sldId id="266"/>
            <p14:sldId id="269"/>
          </p14:sldIdLst>
        </p14:section>
        <p14:section name="How to get started now" id="{FCA7C24B-103C-7B4F-8458-3E05EEEB8906}">
          <p14:sldIdLst>
            <p14:sldId id="256"/>
            <p14:sldId id="283"/>
            <p14:sldId id="279"/>
            <p14:sldId id="278"/>
          </p14:sldIdLst>
        </p14:section>
        <p14:section name="FAQs &amp; additional information" id="{5836D856-021B-0841-97F0-EE11B5D43FFA}">
          <p14:sldIdLst>
            <p14:sldId id="270"/>
            <p14:sldId id="257"/>
            <p14:sldId id="273"/>
            <p14:sldId id="281"/>
            <p14:sldId id="262"/>
            <p14:sldId id="282"/>
            <p14:sldId id="287"/>
            <p14:sldId id="2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0867"/>
    <a:srgbClr val="CE0B80"/>
    <a:srgbClr val="263238"/>
    <a:srgbClr val="FCFCFD"/>
    <a:srgbClr val="C2D1D9"/>
    <a:srgbClr val="F7F8FB"/>
    <a:srgbClr val="CD6DA8"/>
    <a:srgbClr val="FDFDFD"/>
    <a:srgbClr val="D9614A"/>
    <a:srgbClr val="9602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A24A4C-57A5-144E-A092-492C4491E64C}" v="69" dt="2024-08-14T11:36:07.822"/>
    <p1510:client id="{22E3249C-E052-268F-C9D6-3622026C1794}" v="1" dt="2024-08-14T13:21:18.748"/>
  </p1510:revLst>
</p1510:revInfo>
</file>

<file path=ppt/tableStyles.xml><?xml version="1.0" encoding="utf-8"?>
<a:tblStyleLst xmlns:a="http://schemas.openxmlformats.org/drawingml/2006/main" def="{2D5ABB26-0587-4C30-8999-92F81FD0307C}">
  <a:tblStyle styleId="{9D7B26C5-4107-4FEC-AEDC-1716B250A1EF}" styleName="Light Style 1">
    <a:wholeTbl>
      <a:tcTxStyle>
        <a:fontRef idx="minor">
          <a:prstClr val="black"/>
        </a:fontRef>
        <a:schemeClr val="dk1"/>
      </a:tcTxStyle>
      <a:tcStyle>
        <a:tcBdr>
          <a:left>
            <a:ln>
              <a:noFill/>
            </a:ln>
          </a:left>
          <a:right>
            <a:ln>
              <a:noFill/>
            </a:ln>
          </a:right>
          <a:top>
            <a:ln>
              <a:noFill/>
            </a:ln>
          </a:top>
          <a:bottom>
            <a:ln>
              <a:noFill/>
            </a:ln>
          </a:bottom>
          <a:insideH>
            <a:ln w="9525" cmpd="sng">
              <a:solidFill>
                <a:schemeClr val="accent1"/>
              </a:solidFill>
            </a:ln>
          </a:insideH>
          <a:insideV>
            <a:ln>
              <a:noFill/>
            </a:ln>
          </a:insideV>
        </a:tcBdr>
        <a:fill>
          <a:noFill/>
        </a:fill>
      </a:tcStyle>
    </a:wholeTbl>
    <a:band1H>
      <a:tcStyle>
        <a:tcBdr>
          <a:top>
            <a:ln>
              <a:noFill/>
            </a:ln>
          </a:top>
          <a:bottom>
            <a:ln>
              <a:noFill/>
            </a:ln>
          </a:bottom>
        </a:tcBdr>
        <a:fill>
          <a:solidFill>
            <a:schemeClr val="dk2"/>
          </a:solidFill>
        </a:fill>
      </a:tcStyle>
    </a:band1H>
    <a:band2H>
      <a:tcStyle>
        <a:tcBdr/>
      </a:tcStyle>
    </a:band2H>
    <a:band1V>
      <a:tcStyle>
        <a:tcBdr/>
      </a:tcStyle>
    </a:band1V>
    <a:band2V>
      <a:tcStyle>
        <a:tcBdr/>
      </a:tcStyle>
    </a:band2V>
    <a:firstCol>
      <a:tcTxStyle b="on"/>
      <a:tcStyle>
        <a:tcBdr/>
      </a:tcStyle>
    </a:firstCol>
    <a:lastRow>
      <a:tcTxStyle b="on">
        <a:fontRef idx="minor">
          <a:prstClr val="black"/>
        </a:fontRef>
        <a:schemeClr val="lt1"/>
      </a:tcTxStyle>
      <a:tcStyle>
        <a:tcBdr>
          <a:top>
            <a:ln w="19050" cmpd="sng">
              <a:solidFill>
                <a:schemeClr val="lt1"/>
              </a:solidFill>
            </a:ln>
          </a:top>
        </a:tcBdr>
        <a:fill>
          <a:solidFill>
            <a:schemeClr val="accent3"/>
          </a:solidFill>
        </a:fill>
      </a:tcStyle>
    </a:lastRow>
    <a:firstRow>
      <a:tcTxStyle b="on">
        <a:fontRef idx="minor">
          <a:prstClr val="black"/>
        </a:fontRef>
        <a:schemeClr val="accent3"/>
      </a:tcTxStyle>
      <a:tcStyle>
        <a:tcBdr>
          <a:bottom>
            <a:ln w="19050" cmpd="sng">
              <a:solidFill>
                <a:schemeClr val="dk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ncenz Mautner-Markhof" userId="738c654d-5fe8-438d-95de-182cff77475e" providerId="ADAL" clId="{0CA24A4C-57A5-144E-A092-492C4491E64C}"/>
    <pc:docChg chg="undo custSel addSld delSld modSld modSection">
      <pc:chgData name="Vincenz Mautner-Markhof" userId="738c654d-5fe8-438d-95de-182cff77475e" providerId="ADAL" clId="{0CA24A4C-57A5-144E-A092-492C4491E64C}" dt="2024-08-14T11:36:07.822" v="69" actId="20577"/>
      <pc:docMkLst>
        <pc:docMk/>
      </pc:docMkLst>
      <pc:sldChg chg="del">
        <pc:chgData name="Vincenz Mautner-Markhof" userId="738c654d-5fe8-438d-95de-182cff77475e" providerId="ADAL" clId="{0CA24A4C-57A5-144E-A092-492C4491E64C}" dt="2024-08-14T09:07:56.107" v="38" actId="2696"/>
        <pc:sldMkLst>
          <pc:docMk/>
          <pc:sldMk cId="3177023987" sldId="258"/>
        </pc:sldMkLst>
      </pc:sldChg>
      <pc:sldChg chg="modSp mod">
        <pc:chgData name="Vincenz Mautner-Markhof" userId="738c654d-5fe8-438d-95de-182cff77475e" providerId="ADAL" clId="{0CA24A4C-57A5-144E-A092-492C4491E64C}" dt="2024-08-14T08:46:05.706" v="0" actId="948"/>
        <pc:sldMkLst>
          <pc:docMk/>
          <pc:sldMk cId="3851863464" sldId="259"/>
        </pc:sldMkLst>
        <pc:spChg chg="mod">
          <ac:chgData name="Vincenz Mautner-Markhof" userId="738c654d-5fe8-438d-95de-182cff77475e" providerId="ADAL" clId="{0CA24A4C-57A5-144E-A092-492C4491E64C}" dt="2024-08-14T08:46:05.706" v="0" actId="948"/>
          <ac:spMkLst>
            <pc:docMk/>
            <pc:sldMk cId="3851863464" sldId="259"/>
            <ac:spMk id="10" creationId="{47CC6462-17FF-E937-5B3B-2296DABBE96A}"/>
          </ac:spMkLst>
        </pc:spChg>
      </pc:sldChg>
      <pc:sldChg chg="del">
        <pc:chgData name="Vincenz Mautner-Markhof" userId="738c654d-5fe8-438d-95de-182cff77475e" providerId="ADAL" clId="{0CA24A4C-57A5-144E-A092-492C4491E64C}" dt="2024-08-14T09:07:56.059" v="37" actId="2696"/>
        <pc:sldMkLst>
          <pc:docMk/>
          <pc:sldMk cId="5410884" sldId="261"/>
        </pc:sldMkLst>
      </pc:sldChg>
      <pc:sldChg chg="modSp mod">
        <pc:chgData name="Vincenz Mautner-Markhof" userId="738c654d-5fe8-438d-95de-182cff77475e" providerId="ADAL" clId="{0CA24A4C-57A5-144E-A092-492C4491E64C}" dt="2024-08-14T09:09:12.621" v="52" actId="1036"/>
        <pc:sldMkLst>
          <pc:docMk/>
          <pc:sldMk cId="3434358736" sldId="264"/>
        </pc:sldMkLst>
        <pc:spChg chg="mod">
          <ac:chgData name="Vincenz Mautner-Markhof" userId="738c654d-5fe8-438d-95de-182cff77475e" providerId="ADAL" clId="{0CA24A4C-57A5-144E-A092-492C4491E64C}" dt="2024-08-14T09:09:12.621" v="52" actId="1036"/>
          <ac:spMkLst>
            <pc:docMk/>
            <pc:sldMk cId="3434358736" sldId="264"/>
            <ac:spMk id="7" creationId="{DD69EC1D-076E-4E0C-CDC8-13F042245561}"/>
          </ac:spMkLst>
        </pc:spChg>
        <pc:spChg chg="mod">
          <ac:chgData name="Vincenz Mautner-Markhof" userId="738c654d-5fe8-438d-95de-182cff77475e" providerId="ADAL" clId="{0CA24A4C-57A5-144E-A092-492C4491E64C}" dt="2024-08-14T09:09:12.621" v="52" actId="1036"/>
          <ac:spMkLst>
            <pc:docMk/>
            <pc:sldMk cId="3434358736" sldId="264"/>
            <ac:spMk id="8" creationId="{468DEFC3-D08F-65F6-F0B2-51AAE047BE58}"/>
          </ac:spMkLst>
        </pc:spChg>
        <pc:spChg chg="mod">
          <ac:chgData name="Vincenz Mautner-Markhof" userId="738c654d-5fe8-438d-95de-182cff77475e" providerId="ADAL" clId="{0CA24A4C-57A5-144E-A092-492C4491E64C}" dt="2024-08-14T09:09:12.621" v="52" actId="1036"/>
          <ac:spMkLst>
            <pc:docMk/>
            <pc:sldMk cId="3434358736" sldId="264"/>
            <ac:spMk id="9" creationId="{8CA970D1-2608-3B3F-6A4D-8DA68F5108BC}"/>
          </ac:spMkLst>
        </pc:spChg>
        <pc:spChg chg="mod">
          <ac:chgData name="Vincenz Mautner-Markhof" userId="738c654d-5fe8-438d-95de-182cff77475e" providerId="ADAL" clId="{0CA24A4C-57A5-144E-A092-492C4491E64C}" dt="2024-08-14T09:09:12.621" v="52" actId="1036"/>
          <ac:spMkLst>
            <pc:docMk/>
            <pc:sldMk cId="3434358736" sldId="264"/>
            <ac:spMk id="10" creationId="{93D1E659-4242-98DF-F617-83A22E00B104}"/>
          </ac:spMkLst>
        </pc:spChg>
        <pc:spChg chg="mod">
          <ac:chgData name="Vincenz Mautner-Markhof" userId="738c654d-5fe8-438d-95de-182cff77475e" providerId="ADAL" clId="{0CA24A4C-57A5-144E-A092-492C4491E64C}" dt="2024-08-14T09:09:12.621" v="52" actId="1036"/>
          <ac:spMkLst>
            <pc:docMk/>
            <pc:sldMk cId="3434358736" sldId="264"/>
            <ac:spMk id="15" creationId="{8A646AC5-2021-6731-4F65-B2A1CC65AE3E}"/>
          </ac:spMkLst>
        </pc:spChg>
        <pc:spChg chg="mod">
          <ac:chgData name="Vincenz Mautner-Markhof" userId="738c654d-5fe8-438d-95de-182cff77475e" providerId="ADAL" clId="{0CA24A4C-57A5-144E-A092-492C4491E64C}" dt="2024-08-14T09:09:12.621" v="52" actId="1036"/>
          <ac:spMkLst>
            <pc:docMk/>
            <pc:sldMk cId="3434358736" sldId="264"/>
            <ac:spMk id="16" creationId="{0BAAA38E-FF8B-24AC-1C25-F03FE0F76881}"/>
          </ac:spMkLst>
        </pc:spChg>
        <pc:spChg chg="mod">
          <ac:chgData name="Vincenz Mautner-Markhof" userId="738c654d-5fe8-438d-95de-182cff77475e" providerId="ADAL" clId="{0CA24A4C-57A5-144E-A092-492C4491E64C}" dt="2024-08-14T09:09:12.621" v="52" actId="1036"/>
          <ac:spMkLst>
            <pc:docMk/>
            <pc:sldMk cId="3434358736" sldId="264"/>
            <ac:spMk id="17" creationId="{B64639CC-6427-7169-F6A3-46FE2913DC35}"/>
          </ac:spMkLst>
        </pc:spChg>
        <pc:spChg chg="mod">
          <ac:chgData name="Vincenz Mautner-Markhof" userId="738c654d-5fe8-438d-95de-182cff77475e" providerId="ADAL" clId="{0CA24A4C-57A5-144E-A092-492C4491E64C}" dt="2024-08-14T09:09:12.621" v="52" actId="1036"/>
          <ac:spMkLst>
            <pc:docMk/>
            <pc:sldMk cId="3434358736" sldId="264"/>
            <ac:spMk id="22" creationId="{BBFCECFF-ECFF-A33A-DD91-C38415B87937}"/>
          </ac:spMkLst>
        </pc:spChg>
        <pc:picChg chg="mod">
          <ac:chgData name="Vincenz Mautner-Markhof" userId="738c654d-5fe8-438d-95de-182cff77475e" providerId="ADAL" clId="{0CA24A4C-57A5-144E-A092-492C4491E64C}" dt="2024-08-14T09:09:12.621" v="52" actId="1036"/>
          <ac:picMkLst>
            <pc:docMk/>
            <pc:sldMk cId="3434358736" sldId="264"/>
            <ac:picMk id="6" creationId="{D162C943-E118-859D-2994-8E268BC03A8B}"/>
          </ac:picMkLst>
        </pc:picChg>
        <pc:picChg chg="mod">
          <ac:chgData name="Vincenz Mautner-Markhof" userId="738c654d-5fe8-438d-95de-182cff77475e" providerId="ADAL" clId="{0CA24A4C-57A5-144E-A092-492C4491E64C}" dt="2024-08-14T09:09:12.621" v="52" actId="1036"/>
          <ac:picMkLst>
            <pc:docMk/>
            <pc:sldMk cId="3434358736" sldId="264"/>
            <ac:picMk id="18" creationId="{23107767-4090-DEBD-10F0-8209C3B2CAFE}"/>
          </ac:picMkLst>
        </pc:picChg>
        <pc:picChg chg="mod">
          <ac:chgData name="Vincenz Mautner-Markhof" userId="738c654d-5fe8-438d-95de-182cff77475e" providerId="ADAL" clId="{0CA24A4C-57A5-144E-A092-492C4491E64C}" dt="2024-08-14T09:09:12.621" v="52" actId="1036"/>
          <ac:picMkLst>
            <pc:docMk/>
            <pc:sldMk cId="3434358736" sldId="264"/>
            <ac:picMk id="19" creationId="{4767E046-1CFA-30EF-AF22-3567728261F4}"/>
          </ac:picMkLst>
        </pc:picChg>
        <pc:picChg chg="mod">
          <ac:chgData name="Vincenz Mautner-Markhof" userId="738c654d-5fe8-438d-95de-182cff77475e" providerId="ADAL" clId="{0CA24A4C-57A5-144E-A092-492C4491E64C}" dt="2024-08-14T09:09:12.621" v="52" actId="1036"/>
          <ac:picMkLst>
            <pc:docMk/>
            <pc:sldMk cId="3434358736" sldId="264"/>
            <ac:picMk id="20" creationId="{18C88AD5-3A02-C581-7748-ACBD691896FB}"/>
          </ac:picMkLst>
        </pc:picChg>
        <pc:cxnChg chg="mod">
          <ac:chgData name="Vincenz Mautner-Markhof" userId="738c654d-5fe8-438d-95de-182cff77475e" providerId="ADAL" clId="{0CA24A4C-57A5-144E-A092-492C4491E64C}" dt="2024-08-14T09:09:12.621" v="52" actId="1036"/>
          <ac:cxnSpMkLst>
            <pc:docMk/>
            <pc:sldMk cId="3434358736" sldId="264"/>
            <ac:cxnSpMk id="11" creationId="{04286427-BCE8-FCCE-07BC-8FB353BFAC33}"/>
          </ac:cxnSpMkLst>
        </pc:cxnChg>
        <pc:cxnChg chg="mod">
          <ac:chgData name="Vincenz Mautner-Markhof" userId="738c654d-5fe8-438d-95de-182cff77475e" providerId="ADAL" clId="{0CA24A4C-57A5-144E-A092-492C4491E64C}" dt="2024-08-14T09:09:12.621" v="52" actId="1036"/>
          <ac:cxnSpMkLst>
            <pc:docMk/>
            <pc:sldMk cId="3434358736" sldId="264"/>
            <ac:cxnSpMk id="12" creationId="{7EDBC480-BC8B-FD64-28D3-A12C2B6908C9}"/>
          </ac:cxnSpMkLst>
        </pc:cxnChg>
        <pc:cxnChg chg="mod">
          <ac:chgData name="Vincenz Mautner-Markhof" userId="738c654d-5fe8-438d-95de-182cff77475e" providerId="ADAL" clId="{0CA24A4C-57A5-144E-A092-492C4491E64C}" dt="2024-08-14T09:09:12.621" v="52" actId="1036"/>
          <ac:cxnSpMkLst>
            <pc:docMk/>
            <pc:sldMk cId="3434358736" sldId="264"/>
            <ac:cxnSpMk id="13" creationId="{68156A8B-9098-C6BC-025D-F16C260DD3C7}"/>
          </ac:cxnSpMkLst>
        </pc:cxnChg>
        <pc:cxnChg chg="mod">
          <ac:chgData name="Vincenz Mautner-Markhof" userId="738c654d-5fe8-438d-95de-182cff77475e" providerId="ADAL" clId="{0CA24A4C-57A5-144E-A092-492C4491E64C}" dt="2024-08-14T09:09:12.621" v="52" actId="1036"/>
          <ac:cxnSpMkLst>
            <pc:docMk/>
            <pc:sldMk cId="3434358736" sldId="264"/>
            <ac:cxnSpMk id="14" creationId="{DF65BA74-C1B3-E5FF-D840-21DEE24F7E09}"/>
          </ac:cxnSpMkLst>
        </pc:cxnChg>
      </pc:sldChg>
      <pc:sldChg chg="modSp del mod">
        <pc:chgData name="Vincenz Mautner-Markhof" userId="738c654d-5fe8-438d-95de-182cff77475e" providerId="ADAL" clId="{0CA24A4C-57A5-144E-A092-492C4491E64C}" dt="2024-08-14T09:07:56.256" v="39" actId="2696"/>
        <pc:sldMkLst>
          <pc:docMk/>
          <pc:sldMk cId="4246330489" sldId="268"/>
        </pc:sldMkLst>
        <pc:spChg chg="mod">
          <ac:chgData name="Vincenz Mautner-Markhof" userId="738c654d-5fe8-438d-95de-182cff77475e" providerId="ADAL" clId="{0CA24A4C-57A5-144E-A092-492C4491E64C}" dt="2024-08-14T09:04:37.653" v="29" actId="554"/>
          <ac:spMkLst>
            <pc:docMk/>
            <pc:sldMk cId="4246330489" sldId="268"/>
            <ac:spMk id="7" creationId="{DD69EC1D-076E-4E0C-CDC8-13F042245561}"/>
          </ac:spMkLst>
        </pc:spChg>
        <pc:spChg chg="mod">
          <ac:chgData name="Vincenz Mautner-Markhof" userId="738c654d-5fe8-438d-95de-182cff77475e" providerId="ADAL" clId="{0CA24A4C-57A5-144E-A092-492C4491E64C}" dt="2024-08-14T09:05:09.708" v="31" actId="948"/>
          <ac:spMkLst>
            <pc:docMk/>
            <pc:sldMk cId="4246330489" sldId="268"/>
            <ac:spMk id="8" creationId="{468DEFC3-D08F-65F6-F0B2-51AAE047BE58}"/>
          </ac:spMkLst>
        </pc:spChg>
        <pc:spChg chg="mod">
          <ac:chgData name="Vincenz Mautner-Markhof" userId="738c654d-5fe8-438d-95de-182cff77475e" providerId="ADAL" clId="{0CA24A4C-57A5-144E-A092-492C4491E64C}" dt="2024-08-14T09:05:23.673" v="32" actId="948"/>
          <ac:spMkLst>
            <pc:docMk/>
            <pc:sldMk cId="4246330489" sldId="268"/>
            <ac:spMk id="9" creationId="{8CA970D1-2608-3B3F-6A4D-8DA68F5108BC}"/>
          </ac:spMkLst>
        </pc:spChg>
        <pc:spChg chg="mod">
          <ac:chgData name="Vincenz Mautner-Markhof" userId="738c654d-5fe8-438d-95de-182cff77475e" providerId="ADAL" clId="{0CA24A4C-57A5-144E-A092-492C4491E64C}" dt="2024-08-14T09:04:42.280" v="30" actId="554"/>
          <ac:spMkLst>
            <pc:docMk/>
            <pc:sldMk cId="4246330489" sldId="268"/>
            <ac:spMk id="10" creationId="{93D1E659-4242-98DF-F617-83A22E00B104}"/>
          </ac:spMkLst>
        </pc:spChg>
      </pc:sldChg>
      <pc:sldChg chg="modSp mod">
        <pc:chgData name="Vincenz Mautner-Markhof" userId="738c654d-5fe8-438d-95de-182cff77475e" providerId="ADAL" clId="{0CA24A4C-57A5-144E-A092-492C4491E64C}" dt="2024-08-14T11:36:07.822" v="69" actId="20577"/>
        <pc:sldMkLst>
          <pc:docMk/>
          <pc:sldMk cId="167511208" sldId="272"/>
        </pc:sldMkLst>
        <pc:spChg chg="mod">
          <ac:chgData name="Vincenz Mautner-Markhof" userId="738c654d-5fe8-438d-95de-182cff77475e" providerId="ADAL" clId="{0CA24A4C-57A5-144E-A092-492C4491E64C}" dt="2024-08-14T11:36:07.822" v="69" actId="20577"/>
          <ac:spMkLst>
            <pc:docMk/>
            <pc:sldMk cId="167511208" sldId="272"/>
            <ac:spMk id="17" creationId="{9EB1E102-30E2-2FEF-9CFC-2D7AF7DCA663}"/>
          </ac:spMkLst>
        </pc:spChg>
        <pc:spChg chg="mod">
          <ac:chgData name="Vincenz Mautner-Markhof" userId="738c654d-5fe8-438d-95de-182cff77475e" providerId="ADAL" clId="{0CA24A4C-57A5-144E-A092-492C4491E64C}" dt="2024-08-14T11:35:57.376" v="63" actId="20577"/>
          <ac:spMkLst>
            <pc:docMk/>
            <pc:sldMk cId="167511208" sldId="272"/>
            <ac:spMk id="19" creationId="{218B7E45-88A9-0EBD-EB4D-772068C78964}"/>
          </ac:spMkLst>
        </pc:spChg>
        <pc:spChg chg="mod">
          <ac:chgData name="Vincenz Mautner-Markhof" userId="738c654d-5fe8-438d-95de-182cff77475e" providerId="ADAL" clId="{0CA24A4C-57A5-144E-A092-492C4491E64C}" dt="2024-08-14T08:49:53.368" v="6" actId="1037"/>
          <ac:spMkLst>
            <pc:docMk/>
            <pc:sldMk cId="167511208" sldId="272"/>
            <ac:spMk id="20" creationId="{7BA228DB-58AC-4870-7416-C72DF2960D0E}"/>
          </ac:spMkLst>
        </pc:spChg>
        <pc:spChg chg="mod">
          <ac:chgData name="Vincenz Mautner-Markhof" userId="738c654d-5fe8-438d-95de-182cff77475e" providerId="ADAL" clId="{0CA24A4C-57A5-144E-A092-492C4491E64C}" dt="2024-08-14T11:36:03.508" v="66" actId="20577"/>
          <ac:spMkLst>
            <pc:docMk/>
            <pc:sldMk cId="167511208" sldId="272"/>
            <ac:spMk id="21" creationId="{F75F7265-E927-42F7-9A2E-829525AE7AC6}"/>
          </ac:spMkLst>
        </pc:spChg>
      </pc:sldChg>
      <pc:sldChg chg="del">
        <pc:chgData name="Vincenz Mautner-Markhof" userId="738c654d-5fe8-438d-95de-182cff77475e" providerId="ADAL" clId="{0CA24A4C-57A5-144E-A092-492C4491E64C}" dt="2024-08-14T08:49:36.405" v="2" actId="2696"/>
        <pc:sldMkLst>
          <pc:docMk/>
          <pc:sldMk cId="166947387" sldId="274"/>
        </pc:sldMkLst>
      </pc:sldChg>
      <pc:sldChg chg="add del">
        <pc:chgData name="Vincenz Mautner-Markhof" userId="738c654d-5fe8-438d-95de-182cff77475e" providerId="ADAL" clId="{0CA24A4C-57A5-144E-A092-492C4491E64C}" dt="2024-08-14T09:07:55.980" v="36" actId="2696"/>
        <pc:sldMkLst>
          <pc:docMk/>
          <pc:sldMk cId="1255099455" sldId="274"/>
        </pc:sldMkLst>
      </pc:sldChg>
      <pc:sldChg chg="modSp mod">
        <pc:chgData name="Vincenz Mautner-Markhof" userId="738c654d-5fe8-438d-95de-182cff77475e" providerId="ADAL" clId="{0CA24A4C-57A5-144E-A092-492C4491E64C}" dt="2024-08-14T09:08:43.644" v="50" actId="14100"/>
        <pc:sldMkLst>
          <pc:docMk/>
          <pc:sldMk cId="87731211" sldId="284"/>
        </pc:sldMkLst>
        <pc:spChg chg="mod">
          <ac:chgData name="Vincenz Mautner-Markhof" userId="738c654d-5fe8-438d-95de-182cff77475e" providerId="ADAL" clId="{0CA24A4C-57A5-144E-A092-492C4491E64C}" dt="2024-08-14T09:08:43.644" v="50" actId="14100"/>
          <ac:spMkLst>
            <pc:docMk/>
            <pc:sldMk cId="87731211" sldId="284"/>
            <ac:spMk id="31" creationId="{0C3430E2-73A1-8C27-4480-0D6CD7435CB6}"/>
          </ac:spMkLst>
        </pc:spChg>
      </pc:sldChg>
      <pc:sldChg chg="del">
        <pc:chgData name="Vincenz Mautner-Markhof" userId="738c654d-5fe8-438d-95de-182cff77475e" providerId="ADAL" clId="{0CA24A4C-57A5-144E-A092-492C4491E64C}" dt="2024-08-14T09:07:56.378" v="40" actId="2696"/>
        <pc:sldMkLst>
          <pc:docMk/>
          <pc:sldMk cId="596229190" sldId="285"/>
        </pc:sldMkLst>
      </pc:sldChg>
      <pc:sldChg chg="add">
        <pc:chgData name="Vincenz Mautner-Markhof" userId="738c654d-5fe8-438d-95de-182cff77475e" providerId="ADAL" clId="{0CA24A4C-57A5-144E-A092-492C4491E64C}" dt="2024-08-14T08:49:35.211" v="1"/>
        <pc:sldMkLst>
          <pc:docMk/>
          <pc:sldMk cId="1428098937" sldId="288"/>
        </pc:sldMkLst>
      </pc:sldChg>
      <pc:sldChg chg="add">
        <pc:chgData name="Vincenz Mautner-Markhof" userId="738c654d-5fe8-438d-95de-182cff77475e" providerId="ADAL" clId="{0CA24A4C-57A5-144E-A092-492C4491E64C}" dt="2024-08-14T09:07:52.443" v="35"/>
        <pc:sldMkLst>
          <pc:docMk/>
          <pc:sldMk cId="2268816637" sldId="289"/>
        </pc:sldMkLst>
      </pc:sldChg>
      <pc:sldChg chg="add">
        <pc:chgData name="Vincenz Mautner-Markhof" userId="738c654d-5fe8-438d-95de-182cff77475e" providerId="ADAL" clId="{0CA24A4C-57A5-144E-A092-492C4491E64C}" dt="2024-08-14T09:07:52.443" v="35"/>
        <pc:sldMkLst>
          <pc:docMk/>
          <pc:sldMk cId="1968858245" sldId="290"/>
        </pc:sldMkLst>
      </pc:sldChg>
      <pc:sldChg chg="modSp add mod">
        <pc:chgData name="Vincenz Mautner-Markhof" userId="738c654d-5fe8-438d-95de-182cff77475e" providerId="ADAL" clId="{0CA24A4C-57A5-144E-A092-492C4491E64C}" dt="2024-08-14T09:10:42.130" v="56" actId="20577"/>
        <pc:sldMkLst>
          <pc:docMk/>
          <pc:sldMk cId="3854670200" sldId="291"/>
        </pc:sldMkLst>
        <pc:spChg chg="mod">
          <ac:chgData name="Vincenz Mautner-Markhof" userId="738c654d-5fe8-438d-95de-182cff77475e" providerId="ADAL" clId="{0CA24A4C-57A5-144E-A092-492C4491E64C}" dt="2024-08-14T09:10:42.130" v="56" actId="20577"/>
          <ac:spMkLst>
            <pc:docMk/>
            <pc:sldMk cId="3854670200" sldId="291"/>
            <ac:spMk id="26" creationId="{6CFF4B2A-F8B0-F35A-0909-A86C345F5C7E}"/>
          </ac:spMkLst>
        </pc:spChg>
      </pc:sldChg>
      <pc:sldChg chg="add">
        <pc:chgData name="Vincenz Mautner-Markhof" userId="738c654d-5fe8-438d-95de-182cff77475e" providerId="ADAL" clId="{0CA24A4C-57A5-144E-A092-492C4491E64C}" dt="2024-08-14T09:07:52.443" v="35"/>
        <pc:sldMkLst>
          <pc:docMk/>
          <pc:sldMk cId="2492855110" sldId="292"/>
        </pc:sldMkLst>
      </pc:sldChg>
      <pc:sldChg chg="addSp delSp modSp add del mod">
        <pc:chgData name="Vincenz Mautner-Markhof" userId="738c654d-5fe8-438d-95de-182cff77475e" providerId="ADAL" clId="{0CA24A4C-57A5-144E-A092-492C4491E64C}" dt="2024-08-14T09:07:52.443" v="35"/>
        <pc:sldMkLst>
          <pc:docMk/>
          <pc:sldMk cId="1542658572" sldId="2147483647"/>
        </pc:sldMkLst>
        <pc:spChg chg="mod">
          <ac:chgData name="Vincenz Mautner-Markhof" userId="738c654d-5fe8-438d-95de-182cff77475e" providerId="ADAL" clId="{0CA24A4C-57A5-144E-A092-492C4491E64C}" dt="2024-08-14T08:53:57.193" v="28" actId="1035"/>
          <ac:spMkLst>
            <pc:docMk/>
            <pc:sldMk cId="1542658572" sldId="2147483647"/>
            <ac:spMk id="8" creationId="{9771635C-1175-3E62-E173-DD95B927012D}"/>
          </ac:spMkLst>
        </pc:spChg>
        <pc:spChg chg="mod">
          <ac:chgData name="Vincenz Mautner-Markhof" userId="738c654d-5fe8-438d-95de-182cff77475e" providerId="ADAL" clId="{0CA24A4C-57A5-144E-A092-492C4491E64C}" dt="2024-08-14T08:53:57.193" v="28" actId="1035"/>
          <ac:spMkLst>
            <pc:docMk/>
            <pc:sldMk cId="1542658572" sldId="2147483647"/>
            <ac:spMk id="23" creationId="{8F1395A1-6694-C19F-D728-D3F83378430A}"/>
          </ac:spMkLst>
        </pc:spChg>
        <pc:spChg chg="add del">
          <ac:chgData name="Vincenz Mautner-Markhof" userId="738c654d-5fe8-438d-95de-182cff77475e" providerId="ADAL" clId="{0CA24A4C-57A5-144E-A092-492C4491E64C}" dt="2024-08-14T08:52:59.359" v="19" actId="478"/>
          <ac:spMkLst>
            <pc:docMk/>
            <pc:sldMk cId="1542658572" sldId="2147483647"/>
            <ac:spMk id="24" creationId="{FE4585A4-0846-E38D-DB39-74498147AAB8}"/>
          </ac:spMkLst>
        </pc:spChg>
        <pc:spChg chg="mod">
          <ac:chgData name="Vincenz Mautner-Markhof" userId="738c654d-5fe8-438d-95de-182cff77475e" providerId="ADAL" clId="{0CA24A4C-57A5-144E-A092-492C4491E64C}" dt="2024-08-14T08:53:53.152" v="25" actId="207"/>
          <ac:spMkLst>
            <pc:docMk/>
            <pc:sldMk cId="1542658572" sldId="2147483647"/>
            <ac:spMk id="42" creationId="{D5B2FF0E-FDF4-DEEB-2B43-6D09C631FABC}"/>
          </ac:spMkLst>
        </pc:spChg>
        <pc:spChg chg="mod">
          <ac:chgData name="Vincenz Mautner-Markhof" userId="738c654d-5fe8-438d-95de-182cff77475e" providerId="ADAL" clId="{0CA24A4C-57A5-144E-A092-492C4491E64C}" dt="2024-08-14T08:53:53.152" v="25" actId="207"/>
          <ac:spMkLst>
            <pc:docMk/>
            <pc:sldMk cId="1542658572" sldId="2147483647"/>
            <ac:spMk id="43" creationId="{E95C5F9B-DA08-6C4B-DEC0-031B64443E88}"/>
          </ac:spMkLst>
        </pc:spChg>
      </pc:sldChg>
    </pc:docChg>
  </pc:docChgLst>
  <pc:docChgLst>
    <pc:chgData name="Vincenz Mautner-Markhof" userId="S::vincenz@auraintel.onmicrosoft.com::738c654d-5fe8-438d-95de-182cff77475e" providerId="AD" clId="Web-{22E3249C-E052-268F-C9D6-3622026C1794}"/>
    <pc:docChg chg="modSld">
      <pc:chgData name="Vincenz Mautner-Markhof" userId="S::vincenz@auraintel.onmicrosoft.com::738c654d-5fe8-438d-95de-182cff77475e" providerId="AD" clId="Web-{22E3249C-E052-268F-C9D6-3622026C1794}" dt="2024-08-14T13:21:18.748" v="0"/>
      <pc:docMkLst>
        <pc:docMk/>
      </pc:docMkLst>
      <pc:sldChg chg="delSp">
        <pc:chgData name="Vincenz Mautner-Markhof" userId="S::vincenz@auraintel.onmicrosoft.com::738c654d-5fe8-438d-95de-182cff77475e" providerId="AD" clId="Web-{22E3249C-E052-268F-C9D6-3622026C1794}" dt="2024-08-14T13:21:18.748" v="0"/>
        <pc:sldMkLst>
          <pc:docMk/>
          <pc:sldMk cId="2555213774" sldId="271"/>
        </pc:sldMkLst>
        <pc:spChg chg="del">
          <ac:chgData name="Vincenz Mautner-Markhof" userId="S::vincenz@auraintel.onmicrosoft.com::738c654d-5fe8-438d-95de-182cff77475e" providerId="AD" clId="Web-{22E3249C-E052-268F-C9D6-3622026C1794}" dt="2024-08-14T13:21:18.748" v="0"/>
          <ac:spMkLst>
            <pc:docMk/>
            <pc:sldMk cId="2555213774" sldId="271"/>
            <ac:spMk id="2" creationId="{88E2CE89-31B2-E7D5-CA2C-DE09EBB74C5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F21464A-225B-44F3-BDD4-50AA8C52602D}" type="datetimeFigureOut">
              <a:rPr lang="en-US" smtClean="0"/>
              <a:t>8/14/2024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7940C540-F3DC-4D35-B910-A0CB66A0F6B6}" type="slidenum">
              <a:rPr lang="en-US" smtClean="0"/>
              <a:t>‹#›</a:t>
            </a:fld>
            <a:endParaRPr lang="en-US"/>
          </a:p>
        </p:txBody>
      </p:sp>
    </p:spTree>
    <p:extLst>
      <p:ext uri="{BB962C8B-B14F-4D97-AF65-F5344CB8AC3E}">
        <p14:creationId xmlns:p14="http://schemas.microsoft.com/office/powerpoint/2010/main" val="2802234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0C540-F3DC-4D35-B910-A0CB66A0F6B6}" type="slidenum">
              <a:rPr lang="en-US" smtClean="0"/>
              <a:t>4</a:t>
            </a:fld>
            <a:endParaRPr lang="en-US"/>
          </a:p>
        </p:txBody>
      </p:sp>
    </p:spTree>
    <p:extLst>
      <p:ext uri="{BB962C8B-B14F-4D97-AF65-F5344CB8AC3E}">
        <p14:creationId xmlns:p14="http://schemas.microsoft.com/office/powerpoint/2010/main" val="2327543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0C540-F3DC-4D35-B910-A0CB66A0F6B6}" type="slidenum">
              <a:rPr lang="en-US" smtClean="0"/>
              <a:t>8</a:t>
            </a:fld>
            <a:endParaRPr lang="en-US"/>
          </a:p>
        </p:txBody>
      </p:sp>
    </p:spTree>
    <p:extLst>
      <p:ext uri="{BB962C8B-B14F-4D97-AF65-F5344CB8AC3E}">
        <p14:creationId xmlns:p14="http://schemas.microsoft.com/office/powerpoint/2010/main" val="197788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a:xfrm>
            <a:off x="334963" y="1"/>
            <a:ext cx="11522075" cy="87668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429243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5E49A016-3445-48ED-440F-44EE7B44C420}"/>
              </a:ext>
            </a:extLst>
          </p:cNvPr>
          <p:cNvGraphicFramePr>
            <a:graphicFrameLocks noChangeAspect="1"/>
          </p:cNvGraphicFramePr>
          <p:nvPr userDrawn="1">
            <p:custDataLst>
              <p:tags r:id="rId1"/>
            </p:custDataLst>
            <p:extLst>
              <p:ext uri="{D42A27DB-BD31-4B8C-83A1-F6EECF244321}">
                <p14:modId xmlns:p14="http://schemas.microsoft.com/office/powerpoint/2010/main" val="35059509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think-cell data - do not delete" hidden="1">
                        <a:extLst>
                          <a:ext uri="{FF2B5EF4-FFF2-40B4-BE49-F238E27FC236}">
                            <a16:creationId xmlns:a16="http://schemas.microsoft.com/office/drawing/2014/main" id="{5E49A016-3445-48ED-440F-44EE7B44C42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Tree>
    <p:extLst>
      <p:ext uri="{BB962C8B-B14F-4D97-AF65-F5344CB8AC3E}">
        <p14:creationId xmlns:p14="http://schemas.microsoft.com/office/powerpoint/2010/main" val="5634442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949F73F-40C4-459A-87F2-5B4A916D85AA}"/>
              </a:ext>
            </a:extLst>
          </p:cNvPr>
          <p:cNvGraphicFramePr>
            <a:graphicFrameLocks noChangeAspect="1"/>
          </p:cNvGraphicFramePr>
          <p:nvPr userDrawn="1">
            <p:custDataLst>
              <p:tags r:id="rId4"/>
            </p:custDataLst>
            <p:extLst>
              <p:ext uri="{D42A27DB-BD31-4B8C-83A1-F6EECF244321}">
                <p14:modId xmlns:p14="http://schemas.microsoft.com/office/powerpoint/2010/main" val="243945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6" name="think-cell data - do not delete" hidden="1">
                        <a:extLst>
                          <a:ext uri="{FF2B5EF4-FFF2-40B4-BE49-F238E27FC236}">
                            <a16:creationId xmlns:a16="http://schemas.microsoft.com/office/drawing/2014/main" id="{9949F73F-40C4-459A-87F2-5B4A916D85A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a:solidFill>
                  <a:schemeClr val="bg1">
                    <a:alpha val="0"/>
                  </a:schemeClr>
                </a:solidFill>
              </a:rPr>
              <a:t>&lt;BTFP&gt;&lt;!-- BTFPCONFIGURATION:3C627466703E0D0A20203C74656D706C6174652076657273696F6E3D22322E342E302220747970653D226272616E64656422207061676553697A653D227769646573637265656E22202F3E0D0A20203C4775696465733E0D0A202020203C4C656674477569646520786D6C6E733D22323622202F3E0D0A202020203C5269676874477569646520786D6C6E733D2239333422202F3E0D0A202020203C5570706572537469636B6572477569646520786D6C6E733D22363922202F3E0D0A202020203C4C6F776572537469636B6572477569646520786D6C6E733D2231303022202F3E0D0A202020203C426F74746F6D477569646520786D6C6E733D2235313722202F3E0D0A20203C2F4775696465733E0D0A3C2F627466703E --&gt;&lt;/BTFP&gt;</a:t>
            </a:r>
          </a:p>
        </p:txBody>
      </p:sp>
      <p:sp>
        <p:nvSpPr>
          <p:cNvPr id="19" name="SlideNumber"/>
          <p:cNvSpPr/>
          <p:nvPr userDrawn="1"/>
        </p:nvSpPr>
        <p:spPr bwMode="gray">
          <a:xfrm>
            <a:off x="11715975" y="6649694"/>
            <a:ext cx="141064" cy="138499"/>
          </a:xfrm>
          <a:prstGeom prst="roundRect">
            <a:avLst>
              <a:gd name="adj" fmla="val 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spAutoFit/>
          </a:bodyPr>
          <a:lstStyle/>
          <a:p>
            <a:pPr marL="0" indent="0" algn="r" defTabSz="711200" rtl="0" eaLnBrk="1" latinLnBrk="0" hangingPunct="1">
              <a:spcBef>
                <a:spcPts val="1200"/>
              </a:spcBef>
              <a:buNone/>
            </a:pPr>
            <a:fld id="{BB69BBE8-4DB2-4642-B003-B220ACD5A2FD}" type="slidenum">
              <a:rPr lang="en-US" sz="900" b="0" baseline="0" smtClean="0">
                <a:solidFill>
                  <a:schemeClr val="bg2"/>
                </a:solidFill>
                <a:latin typeface="+mn-lt"/>
              </a:rPr>
              <a:pPr marL="0" indent="0" algn="r" defTabSz="711200" rtl="0" eaLnBrk="1" latinLnBrk="0" hangingPunct="1">
                <a:spcBef>
                  <a:spcPts val="1200"/>
                </a:spcBef>
                <a:buNone/>
              </a:pPr>
              <a:t>‹#›</a:t>
            </a:fld>
            <a:endParaRPr lang="en-US" sz="900" b="0">
              <a:solidFill>
                <a:schemeClr val="bg2"/>
              </a:solidFill>
              <a:latin typeface="+mn-lt"/>
            </a:endParaRP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240620 Aura Final Playbook V1  ...</a:t>
            </a: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DBS</a:t>
            </a:r>
          </a:p>
        </p:txBody>
      </p:sp>
    </p:spTree>
    <p:extLst>
      <p:ext uri="{BB962C8B-B14F-4D97-AF65-F5344CB8AC3E}">
        <p14:creationId xmlns:p14="http://schemas.microsoft.com/office/powerpoint/2010/main" val="3729795247"/>
      </p:ext>
    </p:extLst>
  </p:cSld>
  <p:clrMap bg1="lt1" tx1="dk1" bg2="lt2" tx2="dk2" accent1="accent1" accent2="accent2" accent3="accent3" accent4="accent4" accent5="accent5" accent6="accent6" hlink="hlink" folHlink="folHlink"/>
  <p:sldLayoutIdLst>
    <p:sldLayoutId id="2147483654" r:id="rId1"/>
    <p:sldLayoutId id="2147483655" r:id="rId2"/>
  </p:sldLayoutIdLst>
  <p:hf hdr="0" ftr="0" dt="0"/>
  <p:txStyles>
    <p:titleStyle>
      <a:lvl1pPr algn="l" defTabSz="7112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4" orient="horz" pos="799">
          <p15:clr>
            <a:srgbClr val="D1D1D1"/>
          </p15:clr>
        </p15:guide>
        <p15:guide id="7" orient="horz" pos="4133">
          <p15:clr>
            <a:srgbClr val="D1D1D1"/>
          </p15:clr>
        </p15:guide>
        <p15:guide id="8" pos="208">
          <p15:clr>
            <a:srgbClr val="CCCCCC"/>
          </p15:clr>
        </p15:guide>
        <p15:guide id="9" pos="7472">
          <p15:clr>
            <a:srgbClr val="CCCCCC"/>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25.xml"/><Relationship Id="rId7"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71.emf"/><Relationship Id="rId7" Type="http://schemas.openxmlformats.org/officeDocument/2006/relationships/image" Target="../media/image8.svg"/><Relationship Id="rId2" Type="http://schemas.openxmlformats.org/officeDocument/2006/relationships/image" Target="../media/image70.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73.emf"/><Relationship Id="rId4" Type="http://schemas.openxmlformats.org/officeDocument/2006/relationships/image" Target="../media/image72.emf"/></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75.emf"/><Relationship Id="rId7" Type="http://schemas.openxmlformats.org/officeDocument/2006/relationships/image" Target="../media/image7.png"/><Relationship Id="rId2" Type="http://schemas.openxmlformats.org/officeDocument/2006/relationships/image" Target="../media/image74.emf"/><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emf"/></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80.emf"/><Relationship Id="rId7" Type="http://schemas.openxmlformats.org/officeDocument/2006/relationships/image" Target="../media/image7.png"/><Relationship Id="rId2" Type="http://schemas.openxmlformats.org/officeDocument/2006/relationships/image" Target="../media/image79.emf"/><Relationship Id="rId1" Type="http://schemas.openxmlformats.org/officeDocument/2006/relationships/slideLayout" Target="../slideLayouts/slideLayout2.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emf"/></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85.emf"/><Relationship Id="rId7" Type="http://schemas.openxmlformats.org/officeDocument/2006/relationships/image" Target="../media/image7.png"/><Relationship Id="rId2" Type="http://schemas.openxmlformats.org/officeDocument/2006/relationships/image" Target="../media/image84.emf"/><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s>
</file>

<file path=ppt/slides/_rels/slide15.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0.emf"/><Relationship Id="rId7" Type="http://schemas.openxmlformats.org/officeDocument/2006/relationships/image" Target="../media/image94.emf"/><Relationship Id="rId2" Type="http://schemas.openxmlformats.org/officeDocument/2006/relationships/image" Target="../media/image89.emf"/><Relationship Id="rId1" Type="http://schemas.openxmlformats.org/officeDocument/2006/relationships/slideLayout" Target="../slideLayouts/slideLayout2.xml"/><Relationship Id="rId6" Type="http://schemas.openxmlformats.org/officeDocument/2006/relationships/image" Target="../media/image93.emf"/><Relationship Id="rId11" Type="http://schemas.openxmlformats.org/officeDocument/2006/relationships/image" Target="../media/image8.svg"/><Relationship Id="rId5" Type="http://schemas.openxmlformats.org/officeDocument/2006/relationships/image" Target="../media/image92.emf"/><Relationship Id="rId10" Type="http://schemas.openxmlformats.org/officeDocument/2006/relationships/image" Target="../media/image7.png"/><Relationship Id="rId4" Type="http://schemas.openxmlformats.org/officeDocument/2006/relationships/image" Target="../media/image91.emf"/><Relationship Id="rId9" Type="http://schemas.openxmlformats.org/officeDocument/2006/relationships/image" Target="../media/image96.emf"/></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31.xml"/><Relationship Id="rId7" Type="http://schemas.openxmlformats.org/officeDocument/2006/relationships/image" Target="../media/image7.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Layout" Target="../slideLayouts/slideLayout2.xml"/><Relationship Id="rId5" Type="http://schemas.openxmlformats.org/officeDocument/2006/relationships/tags" Target="../tags/tag33.xml"/><Relationship Id="rId4" Type="http://schemas.openxmlformats.org/officeDocument/2006/relationships/tags" Target="../tags/tag32.xml"/></Relationships>
</file>

<file path=ppt/slides/_rels/slide18.xml.rels><?xml version="1.0" encoding="UTF-8" standalone="yes"?>
<Relationships xmlns="http://schemas.openxmlformats.org/package/2006/relationships"><Relationship Id="rId3" Type="http://schemas.openxmlformats.org/officeDocument/2006/relationships/image" Target="../media/image98.emf"/><Relationship Id="rId7" Type="http://schemas.openxmlformats.org/officeDocument/2006/relationships/image" Target="../media/image8.svg"/><Relationship Id="rId2" Type="http://schemas.openxmlformats.org/officeDocument/2006/relationships/image" Target="../media/image97.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0.emf"/><Relationship Id="rId4" Type="http://schemas.openxmlformats.org/officeDocument/2006/relationships/image" Target="../media/image99.emf"/></Relationships>
</file>

<file path=ppt/slides/_rels/slide19.xml.rels><?xml version="1.0" encoding="UTF-8" standalone="yes"?>
<Relationships xmlns="http://schemas.openxmlformats.org/package/2006/relationships"><Relationship Id="rId3" Type="http://schemas.openxmlformats.org/officeDocument/2006/relationships/image" Target="../media/image102.emf"/><Relationship Id="rId7" Type="http://schemas.openxmlformats.org/officeDocument/2006/relationships/image" Target="../media/image8.svg"/><Relationship Id="rId2" Type="http://schemas.openxmlformats.org/officeDocument/2006/relationships/image" Target="../media/image101.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4.emf"/><Relationship Id="rId4" Type="http://schemas.openxmlformats.org/officeDocument/2006/relationships/image" Target="../media/image103.emf"/></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6.emf"/><Relationship Id="rId7" Type="http://schemas.openxmlformats.org/officeDocument/2006/relationships/image" Target="../media/image110.emf"/><Relationship Id="rId2" Type="http://schemas.openxmlformats.org/officeDocument/2006/relationships/image" Target="../media/image105.emf"/><Relationship Id="rId1" Type="http://schemas.openxmlformats.org/officeDocument/2006/relationships/slideLayout" Target="../slideLayouts/slideLayout2.xml"/><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emf"/><Relationship Id="rId9" Type="http://schemas.openxmlformats.org/officeDocument/2006/relationships/image" Target="../media/image8.svg"/></Relationships>
</file>

<file path=ppt/slides/_rels/slide2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12.emf"/><Relationship Id="rId7" Type="http://schemas.openxmlformats.org/officeDocument/2006/relationships/image" Target="../media/image7.png"/><Relationship Id="rId2" Type="http://schemas.openxmlformats.org/officeDocument/2006/relationships/image" Target="../media/image111.emf"/><Relationship Id="rId1" Type="http://schemas.openxmlformats.org/officeDocument/2006/relationships/slideLayout" Target="../slideLayouts/slideLayout2.xml"/><Relationship Id="rId6" Type="http://schemas.openxmlformats.org/officeDocument/2006/relationships/image" Target="../media/image115.emf"/><Relationship Id="rId5" Type="http://schemas.openxmlformats.org/officeDocument/2006/relationships/image" Target="../media/image114.emf"/><Relationship Id="rId4" Type="http://schemas.openxmlformats.org/officeDocument/2006/relationships/image" Target="../media/image113.emf"/></Relationships>
</file>

<file path=ppt/slides/_rels/slide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tags" Target="../tags/tag36.xml"/><Relationship Id="rId7" Type="http://schemas.openxmlformats.org/officeDocument/2006/relationships/image" Target="../media/image118.png"/><Relationship Id="rId12" Type="http://schemas.openxmlformats.org/officeDocument/2006/relationships/image" Target="../media/image8.sv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17.png"/><Relationship Id="rId11" Type="http://schemas.openxmlformats.org/officeDocument/2006/relationships/image" Target="../media/image7.png"/><Relationship Id="rId5" Type="http://schemas.openxmlformats.org/officeDocument/2006/relationships/image" Target="../media/image116.png"/><Relationship Id="rId10" Type="http://schemas.openxmlformats.org/officeDocument/2006/relationships/hyperlink" Target="https://app.getaura.ai/" TargetMode="External"/><Relationship Id="rId4" Type="http://schemas.openxmlformats.org/officeDocument/2006/relationships/slideLayout" Target="../slideLayouts/slideLayout2.xml"/><Relationship Id="rId9" Type="http://schemas.openxmlformats.org/officeDocument/2006/relationships/image" Target="../media/image120.png"/></Relationships>
</file>

<file path=ppt/slides/_rels/slide24.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hyperlink" Target="https://auraintel.zendesk.com/hc/en-us" TargetMode="External"/><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3.png"/></Relationships>
</file>

<file path=ppt/slides/_rels/slide25.xml.rels><?xml version="1.0" encoding="UTF-8" standalone="yes"?>
<Relationships xmlns="http://schemas.openxmlformats.org/package/2006/relationships"><Relationship Id="rId8" Type="http://schemas.openxmlformats.org/officeDocument/2006/relationships/hyperlink" Target="mailto:support@auraintel.com" TargetMode="External"/><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6.png"/><Relationship Id="rId5" Type="http://schemas.microsoft.com/office/2007/relationships/hdphoto" Target="../media/hdphoto2.wdp"/><Relationship Id="rId10" Type="http://schemas.openxmlformats.org/officeDocument/2006/relationships/image" Target="../media/image8.svg"/><Relationship Id="rId4" Type="http://schemas.openxmlformats.org/officeDocument/2006/relationships/image" Target="../media/image125.pn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8.svg"/><Relationship Id="rId4" Type="http://schemas.openxmlformats.org/officeDocument/2006/relationships/image" Target="../media/image11.sv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8.sv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8.sv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hyperlink" Target="https://www.getaura.ai/" TargetMode="External"/><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8.sv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jpeg"/><Relationship Id="rId11" Type="http://schemas.openxmlformats.org/officeDocument/2006/relationships/image" Target="../media/image7.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 Id="rId14" Type="http://schemas.openxmlformats.org/officeDocument/2006/relationships/hyperlink" Target="https://blog.getaura.ai/"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xml"/><Relationship Id="rId7" Type="http://schemas.openxmlformats.org/officeDocument/2006/relationships/image" Target="../media/image16.png"/><Relationship Id="rId12" Type="http://schemas.openxmlformats.org/officeDocument/2006/relationships/image" Target="../media/image8.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1.xml"/><Relationship Id="rId11"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19.png"/><Relationship Id="rId4" Type="http://schemas.openxmlformats.org/officeDocument/2006/relationships/tags" Target="../tags/tag7.xml"/><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slideLayout" Target="../slideLayouts/slideLayout2.xml"/><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tags" Target="../tags/tag10.xml"/><Relationship Id="rId21" Type="http://schemas.openxmlformats.org/officeDocument/2006/relationships/image" Target="../media/image27.png"/><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tags" Target="../tags/tag9.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8.sv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24" Type="http://schemas.openxmlformats.org/officeDocument/2006/relationships/image" Target="../media/image30.png"/><Relationship Id="rId5" Type="http://schemas.openxmlformats.org/officeDocument/2006/relationships/tags" Target="../tags/tag12.xml"/><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7.png"/><Relationship Id="rId10" Type="http://schemas.openxmlformats.org/officeDocument/2006/relationships/tags" Target="../tags/tag17.xml"/><Relationship Id="rId19" Type="http://schemas.openxmlformats.org/officeDocument/2006/relationships/image" Target="../media/image25.png"/><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image" Target="../media/image8.sv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51.png"/><Relationship Id="rId2" Type="http://schemas.openxmlformats.org/officeDocument/2006/relationships/image" Target="../media/image52.png"/><Relationship Id="rId16" Type="http://schemas.openxmlformats.org/officeDocument/2006/relationships/image" Target="../media/image8.sv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png"/><Relationship Id="rId15" Type="http://schemas.openxmlformats.org/officeDocument/2006/relationships/image" Target="../media/image7.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3.svg"/></Relationships>
</file>

<file path=ppt/slides/_rels/slide8.xml.rels><?xml version="1.0" encoding="UTF-8" standalone="yes"?>
<Relationships xmlns="http://schemas.openxmlformats.org/package/2006/relationships"><Relationship Id="rId8" Type="http://schemas.openxmlformats.org/officeDocument/2006/relationships/image" Target="../media/image66.emf"/><Relationship Id="rId13" Type="http://schemas.openxmlformats.org/officeDocument/2006/relationships/image" Target="../media/image8.svg"/><Relationship Id="rId3" Type="http://schemas.openxmlformats.org/officeDocument/2006/relationships/tags" Target="../tags/tag22.xml"/><Relationship Id="rId7" Type="http://schemas.openxmlformats.org/officeDocument/2006/relationships/image" Target="../media/image65.png"/><Relationship Id="rId12" Type="http://schemas.openxmlformats.org/officeDocument/2006/relationships/image" Target="../media/image7.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notesSlide" Target="../notesSlides/notesSlide2.xml"/><Relationship Id="rId10" Type="http://schemas.openxmlformats.org/officeDocument/2006/relationships/image" Target="../media/image68.png"/><Relationship Id="rId4" Type="http://schemas.openxmlformats.org/officeDocument/2006/relationships/slideLayout" Target="../slideLayouts/slideLayout2.xml"/><Relationship Id="rId9" Type="http://schemas.openxmlformats.org/officeDocument/2006/relationships/image" Target="../media/image67.emf"/></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E0B80"/>
            </a:gs>
            <a:gs pos="100000">
              <a:srgbClr val="8A1D5A"/>
            </a:gs>
          </a:gsLst>
          <a:lin ang="0" scaled="1"/>
          <a:tileRect/>
        </a:gra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7CC6462-17FF-E937-5B3B-2296DABBE96A}"/>
              </a:ext>
            </a:extLst>
          </p:cNvPr>
          <p:cNvSpPr txBox="1">
            <a:spLocks/>
          </p:cNvSpPr>
          <p:nvPr/>
        </p:nvSpPr>
        <p:spPr>
          <a:xfrm>
            <a:off x="509996" y="1511770"/>
            <a:ext cx="5586003" cy="1244682"/>
          </a:xfrm>
          <a:prstGeom prst="rect">
            <a:avLst/>
          </a:prstGeom>
        </p:spPr>
        <p:txBody>
          <a:bodyPr anchor="t">
            <a:noAutofit/>
          </a:bodyPr>
          <a:lstStyle>
            <a:lvl1pPr algn="l" defTabSz="711200" rtl="0" eaLnBrk="1" latinLnBrk="0" hangingPunct="1">
              <a:lnSpc>
                <a:spcPct val="100000"/>
              </a:lnSpc>
              <a:spcBef>
                <a:spcPct val="0"/>
              </a:spcBef>
              <a:buNone/>
              <a:defRPr sz="2400" kern="1200">
                <a:solidFill>
                  <a:schemeClr val="tx1"/>
                </a:solidFill>
                <a:latin typeface="+mj-lt"/>
                <a:ea typeface="+mj-ea"/>
                <a:cs typeface="+mj-cs"/>
              </a:defRPr>
            </a:lvl1pPr>
          </a:lstStyle>
          <a:p>
            <a:pPr marL="0" indent="0"/>
            <a:r>
              <a:rPr lang="en-US" sz="4400" b="1">
                <a:solidFill>
                  <a:schemeClr val="bg1"/>
                </a:solidFill>
                <a:latin typeface="Graphik Semibold" panose="020B0503030202060203" pitchFamily="34" charset="77"/>
                <a:cs typeface="Calibri"/>
              </a:rPr>
              <a:t>Aura Playbook</a:t>
            </a:r>
          </a:p>
          <a:p>
            <a:pPr marL="0" indent="0">
              <a:spcBef>
                <a:spcPts val="600"/>
              </a:spcBef>
            </a:pPr>
            <a:r>
              <a:rPr lang="en-US" sz="2000">
                <a:solidFill>
                  <a:schemeClr val="bg1"/>
                </a:solidFill>
                <a:latin typeface="Graphik Light" panose="020B0403030202060203" pitchFamily="34" charset="77"/>
                <a:cs typeface="Calibri"/>
              </a:rPr>
              <a:t>Workforce Analytics &amp; Insights</a:t>
            </a:r>
          </a:p>
        </p:txBody>
      </p:sp>
      <p:pic>
        <p:nvPicPr>
          <p:cNvPr id="12" name="Graphic 11">
            <a:extLst>
              <a:ext uri="{FF2B5EF4-FFF2-40B4-BE49-F238E27FC236}">
                <a16:creationId xmlns:a16="http://schemas.microsoft.com/office/drawing/2014/main" id="{FE60493E-F5AF-FF56-857F-2C1195D6F6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63489" y="6150427"/>
            <a:ext cx="1418680" cy="294649"/>
          </a:xfrm>
          <a:prstGeom prst="rect">
            <a:avLst/>
          </a:prstGeom>
        </p:spPr>
      </p:pic>
      <p:pic>
        <p:nvPicPr>
          <p:cNvPr id="15" name="Graphic 14">
            <a:extLst>
              <a:ext uri="{FF2B5EF4-FFF2-40B4-BE49-F238E27FC236}">
                <a16:creationId xmlns:a16="http://schemas.microsoft.com/office/drawing/2014/main" id="{ACDCF91C-79D1-93B0-FDF0-F20CC97688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343992">
            <a:off x="-1351792" y="423311"/>
            <a:ext cx="17283151" cy="5842067"/>
          </a:xfrm>
          <a:prstGeom prst="rect">
            <a:avLst/>
          </a:prstGeom>
        </p:spPr>
      </p:pic>
      <p:sp>
        <p:nvSpPr>
          <p:cNvPr id="2" name="Subtitle 2">
            <a:extLst>
              <a:ext uri="{FF2B5EF4-FFF2-40B4-BE49-F238E27FC236}">
                <a16:creationId xmlns:a16="http://schemas.microsoft.com/office/drawing/2014/main" id="{5BBB47A4-EDE3-05EC-ED88-AD7AB5C20341}"/>
              </a:ext>
            </a:extLst>
          </p:cNvPr>
          <p:cNvSpPr txBox="1">
            <a:spLocks/>
          </p:cNvSpPr>
          <p:nvPr/>
        </p:nvSpPr>
        <p:spPr>
          <a:xfrm>
            <a:off x="531263" y="350146"/>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bg1"/>
                </a:solidFill>
                <a:latin typeface="Graphik Light" panose="020B0403030202060203" pitchFamily="34" charset="77"/>
              </a:rPr>
              <a:t>2024</a:t>
            </a:r>
          </a:p>
        </p:txBody>
      </p:sp>
      <p:cxnSp>
        <p:nvCxnSpPr>
          <p:cNvPr id="3" name="Straight Connector 2">
            <a:extLst>
              <a:ext uri="{FF2B5EF4-FFF2-40B4-BE49-F238E27FC236}">
                <a16:creationId xmlns:a16="http://schemas.microsoft.com/office/drawing/2014/main" id="{DF575925-75D4-B42A-E25A-458F37B41AF5}"/>
              </a:ext>
            </a:extLst>
          </p:cNvPr>
          <p:cNvCxnSpPr>
            <a:cxnSpLocks/>
          </p:cNvCxnSpPr>
          <p:nvPr/>
        </p:nvCxnSpPr>
        <p:spPr>
          <a:xfrm>
            <a:off x="628245" y="686908"/>
            <a:ext cx="413975"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1863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btfpStatusSticker513457">
            <a:extLst>
              <a:ext uri="{FF2B5EF4-FFF2-40B4-BE49-F238E27FC236}">
                <a16:creationId xmlns:a16="http://schemas.microsoft.com/office/drawing/2014/main" id="{B3E148C8-5976-8BC3-43A6-B12D8CB80110}"/>
              </a:ext>
            </a:extLst>
          </p:cNvPr>
          <p:cNvGrpSpPr/>
          <p:nvPr>
            <p:custDataLst>
              <p:tags r:id="rId1"/>
            </p:custDataLst>
          </p:nvPr>
        </p:nvGrpSpPr>
        <p:grpSpPr>
          <a:xfrm>
            <a:off x="9080097" y="937672"/>
            <a:ext cx="2580640" cy="235611"/>
            <a:chOff x="-2450155" y="876300"/>
            <a:chExt cx="2580640" cy="235611"/>
          </a:xfrm>
        </p:grpSpPr>
        <p:sp>
          <p:nvSpPr>
            <p:cNvPr id="3" name="btfpStatusStickerText513457">
              <a:extLst>
                <a:ext uri="{FF2B5EF4-FFF2-40B4-BE49-F238E27FC236}">
                  <a16:creationId xmlns:a16="http://schemas.microsoft.com/office/drawing/2014/main" id="{FABECDDD-D4E1-03A5-91CE-CE4481A4EDBF}"/>
                </a:ext>
              </a:extLst>
            </p:cNvPr>
            <p:cNvSpPr txBox="1"/>
            <p:nvPr/>
          </p:nvSpPr>
          <p:spPr bwMode="gray">
            <a:xfrm>
              <a:off x="-2450155" y="876300"/>
              <a:ext cx="2580640" cy="235611"/>
            </a:xfrm>
            <a:prstGeom prst="rect">
              <a:avLst/>
            </a:prstGeom>
            <a:noFill/>
          </p:spPr>
          <p:txBody>
            <a:bodyPr vert="horz" wrap="square" lIns="72073" tIns="25226" rIns="0" bIns="25226" rtlCol="0" anchor="t">
              <a:spAutoFit/>
            </a:bodyPr>
            <a:lstStyle/>
            <a:p>
              <a:pPr marL="0" indent="0" algn="r">
                <a:spcBef>
                  <a:spcPts val="0"/>
                </a:spcBef>
                <a:buNone/>
              </a:pPr>
              <a:r>
                <a:rPr lang="en-US" sz="1200" cap="all" spc="450">
                  <a:solidFill>
                    <a:srgbClr val="263238"/>
                  </a:solidFill>
                  <a:latin typeface="Graphik Medium" panose="020B0503030202060203" pitchFamily="34" charset="77"/>
                </a:rPr>
                <a:t>NOT EXHAUSTIVE</a:t>
              </a:r>
            </a:p>
          </p:txBody>
        </p:sp>
        <p:cxnSp>
          <p:nvCxnSpPr>
            <p:cNvPr id="4" name="btfpStatusStickerLine513457">
              <a:extLst>
                <a:ext uri="{FF2B5EF4-FFF2-40B4-BE49-F238E27FC236}">
                  <a16:creationId xmlns:a16="http://schemas.microsoft.com/office/drawing/2014/main" id="{70C91671-EDD6-78F8-5CB7-A948CB254CC8}"/>
                </a:ext>
              </a:extLst>
            </p:cNvPr>
            <p:cNvCxnSpPr/>
            <p:nvPr/>
          </p:nvCxnSpPr>
          <p:spPr bwMode="gray">
            <a:xfrm rot="720000">
              <a:off x="-2143023" y="876300"/>
              <a:ext cx="0" cy="235611"/>
            </a:xfrm>
            <a:prstGeom prst="line">
              <a:avLst/>
            </a:prstGeom>
            <a:ln w="19050" cap="flat" cmpd="sng">
              <a:solidFill>
                <a:srgbClr val="000000"/>
              </a:solidFill>
              <a:prstDash val="solid"/>
              <a:miter lim="800000"/>
              <a:headEnd type="none"/>
              <a:tailEnd type="none" w="med" len="lg"/>
            </a:ln>
          </p:spPr>
          <p:style>
            <a:lnRef idx="1">
              <a:schemeClr val="accent1"/>
            </a:lnRef>
            <a:fillRef idx="0">
              <a:schemeClr val="accent1"/>
            </a:fillRef>
            <a:effectRef idx="0">
              <a:schemeClr val="accent1"/>
            </a:effectRef>
            <a:fontRef idx="minor">
              <a:schemeClr val="tx1"/>
            </a:fontRef>
          </p:style>
        </p:cxnSp>
      </p:grpSp>
      <p:grpSp>
        <p:nvGrpSpPr>
          <p:cNvPr id="5" name="btfpRowHeaderBox743213">
            <a:extLst>
              <a:ext uri="{FF2B5EF4-FFF2-40B4-BE49-F238E27FC236}">
                <a16:creationId xmlns:a16="http://schemas.microsoft.com/office/drawing/2014/main" id="{C77A9E41-A231-6DDE-09D6-F01601F8006A}"/>
              </a:ext>
            </a:extLst>
          </p:cNvPr>
          <p:cNvGrpSpPr/>
          <p:nvPr>
            <p:custDataLst>
              <p:tags r:id="rId2"/>
            </p:custDataLst>
          </p:nvPr>
        </p:nvGrpSpPr>
        <p:grpSpPr>
          <a:xfrm>
            <a:off x="571233" y="1336140"/>
            <a:ext cx="1296000" cy="607782"/>
            <a:chOff x="330200" y="1270000"/>
            <a:chExt cx="2540000" cy="1046283"/>
          </a:xfrm>
        </p:grpSpPr>
        <p:sp>
          <p:nvSpPr>
            <p:cNvPr id="6" name="btfpRowHeaderBoxText743213">
              <a:extLst>
                <a:ext uri="{FF2B5EF4-FFF2-40B4-BE49-F238E27FC236}">
                  <a16:creationId xmlns:a16="http://schemas.microsoft.com/office/drawing/2014/main" id="{AB86E474-4ACA-A100-4CCD-028F5F254B02}"/>
                </a:ext>
              </a:extLst>
            </p:cNvPr>
            <p:cNvSpPr txBox="1"/>
            <p:nvPr/>
          </p:nvSpPr>
          <p:spPr bwMode="gray">
            <a:xfrm>
              <a:off x="330200" y="1374291"/>
              <a:ext cx="2540000" cy="941992"/>
            </a:xfrm>
            <a:prstGeom prst="rect">
              <a:avLst/>
            </a:prstGeom>
            <a:noFill/>
          </p:spPr>
          <p:txBody>
            <a:bodyPr vert="horz" wrap="square" lIns="36036" tIns="36036" rIns="180181" bIns="36036" rtlCol="0" anchor="t">
              <a:noAutofit/>
            </a:bodyPr>
            <a:lstStyle/>
            <a:p>
              <a:pPr marL="0" indent="0">
                <a:spcBef>
                  <a:spcPts val="0"/>
                </a:spcBef>
                <a:buNone/>
              </a:pPr>
              <a:r>
                <a:rPr lang="en-US" sz="1400" b="1">
                  <a:solidFill>
                    <a:srgbClr val="A80867"/>
                  </a:solidFill>
                  <a:latin typeface="Graphik Semibold" panose="020B0503030202060203" pitchFamily="34" charset="77"/>
                </a:rPr>
                <a:t>Market Dynamics</a:t>
              </a:r>
            </a:p>
            <a:p>
              <a:pPr marL="0" indent="0">
                <a:spcBef>
                  <a:spcPts val="0"/>
                </a:spcBef>
                <a:buNone/>
              </a:pPr>
              <a:endParaRPr lang="en-US" sz="1400" b="1">
                <a:solidFill>
                  <a:srgbClr val="000000"/>
                </a:solidFill>
                <a:latin typeface="Graphik Semibold" panose="020B0503030202060203" pitchFamily="34" charset="77"/>
              </a:endParaRPr>
            </a:p>
          </p:txBody>
        </p:sp>
        <p:cxnSp>
          <p:nvCxnSpPr>
            <p:cNvPr id="7" name="btfpRowHeaderBoxLine743213">
              <a:extLst>
                <a:ext uri="{FF2B5EF4-FFF2-40B4-BE49-F238E27FC236}">
                  <a16:creationId xmlns:a16="http://schemas.microsoft.com/office/drawing/2014/main" id="{1165AC58-5A44-9562-6374-DF27F0A35409}"/>
                </a:ext>
              </a:extLst>
            </p:cNvPr>
            <p:cNvCxnSpPr/>
            <p:nvPr/>
          </p:nvCxnSpPr>
          <p:spPr bwMode="gray">
            <a:xfrm>
              <a:off x="2870200" y="1270000"/>
              <a:ext cx="0" cy="972979"/>
            </a:xfrm>
            <a:prstGeom prst="line">
              <a:avLst/>
            </a:prstGeom>
            <a:ln w="7620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8" name="btfpRowHeaderBox743213">
            <a:extLst>
              <a:ext uri="{FF2B5EF4-FFF2-40B4-BE49-F238E27FC236}">
                <a16:creationId xmlns:a16="http://schemas.microsoft.com/office/drawing/2014/main" id="{364C9299-FCA7-0F88-81CB-7D168D2C6DF1}"/>
              </a:ext>
            </a:extLst>
          </p:cNvPr>
          <p:cNvGrpSpPr/>
          <p:nvPr>
            <p:custDataLst>
              <p:tags r:id="rId3"/>
            </p:custDataLst>
          </p:nvPr>
        </p:nvGrpSpPr>
        <p:grpSpPr>
          <a:xfrm>
            <a:off x="571233" y="3208284"/>
            <a:ext cx="1296000" cy="1080000"/>
            <a:chOff x="330200" y="1270000"/>
            <a:chExt cx="2540000" cy="972979"/>
          </a:xfrm>
        </p:grpSpPr>
        <p:sp>
          <p:nvSpPr>
            <p:cNvPr id="9" name="btfpRowHeaderBoxText743213">
              <a:extLst>
                <a:ext uri="{FF2B5EF4-FFF2-40B4-BE49-F238E27FC236}">
                  <a16:creationId xmlns:a16="http://schemas.microsoft.com/office/drawing/2014/main" id="{E177EEBF-AB4E-D846-087E-83CF4912EF49}"/>
                </a:ext>
              </a:extLst>
            </p:cNvPr>
            <p:cNvSpPr txBox="1"/>
            <p:nvPr/>
          </p:nvSpPr>
          <p:spPr bwMode="gray">
            <a:xfrm>
              <a:off x="330200" y="1521975"/>
              <a:ext cx="2540000" cy="469030"/>
            </a:xfrm>
            <a:prstGeom prst="rect">
              <a:avLst/>
            </a:prstGeom>
            <a:noFill/>
          </p:spPr>
          <p:txBody>
            <a:bodyPr vert="horz" wrap="square" lIns="36036" tIns="36036" rIns="180181" bIns="36036" rtlCol="0" anchor="t">
              <a:noAutofit/>
            </a:bodyPr>
            <a:lstStyle/>
            <a:p>
              <a:pPr marL="0" indent="0">
                <a:spcBef>
                  <a:spcPts val="0"/>
                </a:spcBef>
                <a:buNone/>
              </a:pPr>
              <a:r>
                <a:rPr lang="en-US" sz="1400" b="1">
                  <a:solidFill>
                    <a:srgbClr val="A80867"/>
                  </a:solidFill>
                  <a:latin typeface="Graphik Semibold" panose="020B0503030202060203" pitchFamily="34" charset="77"/>
                </a:rPr>
                <a:t>Operational Efficiency</a:t>
              </a:r>
            </a:p>
          </p:txBody>
        </p:sp>
        <p:cxnSp>
          <p:nvCxnSpPr>
            <p:cNvPr id="10" name="btfpRowHeaderBoxLine743213">
              <a:extLst>
                <a:ext uri="{FF2B5EF4-FFF2-40B4-BE49-F238E27FC236}">
                  <a16:creationId xmlns:a16="http://schemas.microsoft.com/office/drawing/2014/main" id="{9099A781-1B76-F439-872D-B1F0A80B5973}"/>
                </a:ext>
              </a:extLst>
            </p:cNvPr>
            <p:cNvCxnSpPr/>
            <p:nvPr/>
          </p:nvCxnSpPr>
          <p:spPr bwMode="gray">
            <a:xfrm>
              <a:off x="2870200" y="1270000"/>
              <a:ext cx="0" cy="972979"/>
            </a:xfrm>
            <a:prstGeom prst="line">
              <a:avLst/>
            </a:prstGeom>
            <a:ln w="7620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1" name="btfpRowHeaderBox743213">
            <a:extLst>
              <a:ext uri="{FF2B5EF4-FFF2-40B4-BE49-F238E27FC236}">
                <a16:creationId xmlns:a16="http://schemas.microsoft.com/office/drawing/2014/main" id="{314981AD-440F-B25D-C556-86C088669460}"/>
              </a:ext>
            </a:extLst>
          </p:cNvPr>
          <p:cNvGrpSpPr/>
          <p:nvPr>
            <p:custDataLst>
              <p:tags r:id="rId4"/>
            </p:custDataLst>
          </p:nvPr>
        </p:nvGrpSpPr>
        <p:grpSpPr>
          <a:xfrm>
            <a:off x="571233" y="4407697"/>
            <a:ext cx="1296000" cy="1080000"/>
            <a:chOff x="330200" y="1270000"/>
            <a:chExt cx="2540000" cy="972979"/>
          </a:xfrm>
        </p:grpSpPr>
        <p:sp>
          <p:nvSpPr>
            <p:cNvPr id="12" name="btfpRowHeaderBoxText743213">
              <a:extLst>
                <a:ext uri="{FF2B5EF4-FFF2-40B4-BE49-F238E27FC236}">
                  <a16:creationId xmlns:a16="http://schemas.microsoft.com/office/drawing/2014/main" id="{4B41D1EE-A139-AF7C-3119-C4E6B19EE641}"/>
                </a:ext>
              </a:extLst>
            </p:cNvPr>
            <p:cNvSpPr txBox="1"/>
            <p:nvPr/>
          </p:nvSpPr>
          <p:spPr bwMode="gray">
            <a:xfrm>
              <a:off x="330200" y="1441839"/>
              <a:ext cx="2540000" cy="619463"/>
            </a:xfrm>
            <a:prstGeom prst="rect">
              <a:avLst/>
            </a:prstGeom>
            <a:noFill/>
          </p:spPr>
          <p:txBody>
            <a:bodyPr vert="horz" wrap="square" lIns="36036" tIns="36036" rIns="180181" bIns="36036" rtlCol="0" anchor="t">
              <a:noAutofit/>
            </a:bodyPr>
            <a:lstStyle/>
            <a:p>
              <a:pPr marL="0" indent="0">
                <a:spcBef>
                  <a:spcPts val="0"/>
                </a:spcBef>
                <a:buNone/>
              </a:pPr>
              <a:r>
                <a:rPr lang="en-US" sz="1400" b="1">
                  <a:solidFill>
                    <a:srgbClr val="A80867"/>
                  </a:solidFill>
                  <a:latin typeface="Graphik Semibold" panose="020B0503030202060203" pitchFamily="34" charset="77"/>
                </a:rPr>
                <a:t>Go-To-Market Capability</a:t>
              </a:r>
            </a:p>
            <a:p>
              <a:pPr marL="0" indent="0">
                <a:spcBef>
                  <a:spcPts val="0"/>
                </a:spcBef>
                <a:buNone/>
              </a:pPr>
              <a:endParaRPr lang="en-US" sz="1400" b="1">
                <a:solidFill>
                  <a:srgbClr val="000000"/>
                </a:solidFill>
                <a:latin typeface="Graphik Semibold" panose="020B0503030202060203" pitchFamily="34" charset="77"/>
              </a:endParaRPr>
            </a:p>
          </p:txBody>
        </p:sp>
        <p:cxnSp>
          <p:nvCxnSpPr>
            <p:cNvPr id="13" name="btfpRowHeaderBoxLine743213">
              <a:extLst>
                <a:ext uri="{FF2B5EF4-FFF2-40B4-BE49-F238E27FC236}">
                  <a16:creationId xmlns:a16="http://schemas.microsoft.com/office/drawing/2014/main" id="{A2097446-37D7-031F-EC1B-08806263DD7A}"/>
                </a:ext>
              </a:extLst>
            </p:cNvPr>
            <p:cNvCxnSpPr/>
            <p:nvPr/>
          </p:nvCxnSpPr>
          <p:spPr bwMode="gray">
            <a:xfrm>
              <a:off x="2870200" y="1270000"/>
              <a:ext cx="0" cy="972979"/>
            </a:xfrm>
            <a:prstGeom prst="line">
              <a:avLst/>
            </a:prstGeom>
            <a:ln w="7620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4" name="btfpRowHeaderBox743213">
            <a:extLst>
              <a:ext uri="{FF2B5EF4-FFF2-40B4-BE49-F238E27FC236}">
                <a16:creationId xmlns:a16="http://schemas.microsoft.com/office/drawing/2014/main" id="{43236136-5C3C-77A3-1E52-C5613E9D13C1}"/>
              </a:ext>
            </a:extLst>
          </p:cNvPr>
          <p:cNvGrpSpPr/>
          <p:nvPr>
            <p:custDataLst>
              <p:tags r:id="rId5"/>
            </p:custDataLst>
          </p:nvPr>
        </p:nvGrpSpPr>
        <p:grpSpPr>
          <a:xfrm>
            <a:off x="571233" y="5606216"/>
            <a:ext cx="1296000" cy="1080000"/>
            <a:chOff x="330200" y="1270000"/>
            <a:chExt cx="2540000" cy="972979"/>
          </a:xfrm>
        </p:grpSpPr>
        <p:sp>
          <p:nvSpPr>
            <p:cNvPr id="15" name="btfpRowHeaderBoxText743213">
              <a:extLst>
                <a:ext uri="{FF2B5EF4-FFF2-40B4-BE49-F238E27FC236}">
                  <a16:creationId xmlns:a16="http://schemas.microsoft.com/office/drawing/2014/main" id="{6D1F57A3-9BE8-6A73-797F-82B9C7617DC3}"/>
                </a:ext>
              </a:extLst>
            </p:cNvPr>
            <p:cNvSpPr txBox="1"/>
            <p:nvPr/>
          </p:nvSpPr>
          <p:spPr bwMode="gray">
            <a:xfrm>
              <a:off x="330200" y="1446758"/>
              <a:ext cx="2540000" cy="619463"/>
            </a:xfrm>
            <a:prstGeom prst="rect">
              <a:avLst/>
            </a:prstGeom>
            <a:noFill/>
          </p:spPr>
          <p:txBody>
            <a:bodyPr vert="horz" wrap="square" lIns="36036" tIns="36036" rIns="180181" bIns="36036" rtlCol="0" anchor="t">
              <a:noAutofit/>
            </a:bodyPr>
            <a:lstStyle/>
            <a:p>
              <a:pPr marL="0" indent="0">
                <a:spcBef>
                  <a:spcPts val="0"/>
                </a:spcBef>
                <a:buNone/>
              </a:pPr>
              <a:r>
                <a:rPr lang="en-US" sz="1400" b="1">
                  <a:solidFill>
                    <a:srgbClr val="A80867"/>
                  </a:solidFill>
                  <a:latin typeface="Graphik Semibold" panose="020B0503030202060203" pitchFamily="34" charset="77"/>
                </a:rPr>
                <a:t>Talent Attraction &amp; Retention</a:t>
              </a:r>
            </a:p>
          </p:txBody>
        </p:sp>
        <p:cxnSp>
          <p:nvCxnSpPr>
            <p:cNvPr id="16" name="btfpRowHeaderBoxLine743213">
              <a:extLst>
                <a:ext uri="{FF2B5EF4-FFF2-40B4-BE49-F238E27FC236}">
                  <a16:creationId xmlns:a16="http://schemas.microsoft.com/office/drawing/2014/main" id="{F23F5177-6F86-8DE2-703E-EC58034D0D33}"/>
                </a:ext>
              </a:extLst>
            </p:cNvPr>
            <p:cNvCxnSpPr/>
            <p:nvPr/>
          </p:nvCxnSpPr>
          <p:spPr bwMode="gray">
            <a:xfrm>
              <a:off x="2870200" y="1270000"/>
              <a:ext cx="0" cy="972979"/>
            </a:xfrm>
            <a:prstGeom prst="line">
              <a:avLst/>
            </a:prstGeom>
            <a:ln w="7620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6D9339F3-E00C-808D-DB79-4BC953BE3528}"/>
              </a:ext>
            </a:extLst>
          </p:cNvPr>
          <p:cNvSpPr txBox="1"/>
          <p:nvPr/>
        </p:nvSpPr>
        <p:spPr bwMode="gray">
          <a:xfrm>
            <a:off x="1917235" y="5594655"/>
            <a:ext cx="10177200" cy="1103122"/>
          </a:xfrm>
          <a:prstGeom prst="rect">
            <a:avLst/>
          </a:prstGeom>
          <a:noFill/>
        </p:spPr>
        <p:txBody>
          <a:bodyPr wrap="square" anchor="ctr">
            <a:spAutoFit/>
          </a:bodyPr>
          <a:lstStyle/>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Where does the target firm </a:t>
            </a:r>
            <a:r>
              <a:rPr lang="en-US" sz="1200">
                <a:solidFill>
                  <a:srgbClr val="263238"/>
                </a:solidFill>
                <a:latin typeface="Graphik Medium" panose="020B0503030202060203" pitchFamily="34" charset="77"/>
              </a:rPr>
              <a:t>source talent </a:t>
            </a:r>
            <a:r>
              <a:rPr lang="en-US" sz="1200">
                <a:solidFill>
                  <a:srgbClr val="263238"/>
                </a:solidFill>
                <a:latin typeface="Graphik Regular" panose="020B0503030202060203" pitchFamily="34" charset="77"/>
              </a:rPr>
              <a:t>from and can it </a:t>
            </a:r>
            <a:r>
              <a:rPr lang="en-US" sz="1200">
                <a:solidFill>
                  <a:srgbClr val="263238"/>
                </a:solidFill>
                <a:latin typeface="Graphik Medium" panose="020B0503030202060203" pitchFamily="34" charset="77"/>
              </a:rPr>
              <a:t>prevail over its competitors</a:t>
            </a:r>
            <a:r>
              <a:rPr lang="en-US" sz="1200">
                <a:solidFill>
                  <a:srgbClr val="263238"/>
                </a:solidFill>
                <a:latin typeface="Graphik Regular" panose="020B0503030202060203" pitchFamily="34" charset="77"/>
              </a:rPr>
              <a:t>?</a:t>
            </a:r>
          </a:p>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Does the company </a:t>
            </a:r>
            <a:r>
              <a:rPr lang="en-US" sz="1200">
                <a:solidFill>
                  <a:srgbClr val="263238"/>
                </a:solidFill>
                <a:latin typeface="Graphik Medium" panose="020B0503030202060203" pitchFamily="34" charset="77"/>
              </a:rPr>
              <a:t>meet its employees' expectations and retain its key talent</a:t>
            </a:r>
            <a:r>
              <a:rPr lang="en-US" sz="1200">
                <a:solidFill>
                  <a:srgbClr val="263238"/>
                </a:solidFill>
                <a:latin typeface="Graphik Regular" panose="020B0503030202060203" pitchFamily="34" charset="77"/>
              </a:rPr>
              <a:t>?</a:t>
            </a:r>
          </a:p>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Has key/ senior talent recently </a:t>
            </a:r>
            <a:r>
              <a:rPr lang="en-US" sz="1200">
                <a:solidFill>
                  <a:srgbClr val="263238"/>
                </a:solidFill>
                <a:latin typeface="Graphik Medium" panose="020B0503030202060203" pitchFamily="34" charset="77"/>
              </a:rPr>
              <a:t>been poached by or moved to major competitors</a:t>
            </a:r>
            <a:r>
              <a:rPr lang="en-US" sz="1200">
                <a:solidFill>
                  <a:srgbClr val="263238"/>
                </a:solidFill>
                <a:latin typeface="Graphik Regular" panose="020B0503030202060203" pitchFamily="34" charset="77"/>
              </a:rPr>
              <a:t>?</a:t>
            </a:r>
          </a:p>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What is the overall </a:t>
            </a:r>
            <a:r>
              <a:rPr lang="en-US" sz="1200">
                <a:solidFill>
                  <a:srgbClr val="263238"/>
                </a:solidFill>
                <a:latin typeface="Graphik Medium" panose="020B0503030202060203" pitchFamily="34" charset="77"/>
              </a:rPr>
              <a:t>employee sentiment </a:t>
            </a:r>
            <a:r>
              <a:rPr lang="en-US" sz="1200">
                <a:solidFill>
                  <a:srgbClr val="263238"/>
                </a:solidFill>
                <a:latin typeface="Graphik Regular" panose="020B0503030202060203" pitchFamily="34" charset="77"/>
              </a:rPr>
              <a:t>(i.e., job satisfaction) of the target versus its peers?</a:t>
            </a:r>
          </a:p>
        </p:txBody>
      </p:sp>
      <p:sp>
        <p:nvSpPr>
          <p:cNvPr id="18" name="TextBox 17">
            <a:extLst>
              <a:ext uri="{FF2B5EF4-FFF2-40B4-BE49-F238E27FC236}">
                <a16:creationId xmlns:a16="http://schemas.microsoft.com/office/drawing/2014/main" id="{F6EE8510-55F6-EB1E-799A-5968CD741AA9}"/>
              </a:ext>
            </a:extLst>
          </p:cNvPr>
          <p:cNvSpPr txBox="1"/>
          <p:nvPr/>
        </p:nvSpPr>
        <p:spPr bwMode="gray">
          <a:xfrm>
            <a:off x="1917235" y="4396136"/>
            <a:ext cx="10177200" cy="1103122"/>
          </a:xfrm>
          <a:prstGeom prst="rect">
            <a:avLst/>
          </a:prstGeom>
          <a:noFill/>
        </p:spPr>
        <p:txBody>
          <a:bodyPr wrap="square" anchor="ctr">
            <a:spAutoFit/>
          </a:bodyPr>
          <a:lstStyle/>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How </a:t>
            </a:r>
            <a:r>
              <a:rPr lang="en-US" sz="1200">
                <a:solidFill>
                  <a:srgbClr val="263238"/>
                </a:solidFill>
                <a:latin typeface="Graphik Medium" panose="020B0503030202060203" pitchFamily="34" charset="77"/>
              </a:rPr>
              <a:t>effective is the sales team </a:t>
            </a:r>
            <a:r>
              <a:rPr lang="en-US" sz="1200">
                <a:solidFill>
                  <a:srgbClr val="263238"/>
                </a:solidFill>
                <a:latin typeface="Graphik Regular" panose="020B0503030202060203" pitchFamily="34" charset="77"/>
              </a:rPr>
              <a:t>of the target in terms of </a:t>
            </a:r>
            <a:r>
              <a:rPr lang="en-US" sz="1200">
                <a:solidFill>
                  <a:srgbClr val="263238"/>
                </a:solidFill>
                <a:latin typeface="Graphik Medium" panose="020B0503030202060203" pitchFamily="34" charset="77"/>
              </a:rPr>
              <a:t>revenue per sales FTE</a:t>
            </a:r>
            <a:r>
              <a:rPr lang="en-US" sz="1200">
                <a:solidFill>
                  <a:srgbClr val="263238"/>
                </a:solidFill>
                <a:latin typeface="Graphik Regular" panose="020B0503030202060203" pitchFamily="34" charset="77"/>
              </a:rPr>
              <a:t>?</a:t>
            </a:r>
          </a:p>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What is the </a:t>
            </a:r>
            <a:r>
              <a:rPr lang="en-US" sz="1200">
                <a:solidFill>
                  <a:srgbClr val="263238"/>
                </a:solidFill>
                <a:latin typeface="Graphik Medium" panose="020B0503030202060203" pitchFamily="34" charset="77"/>
              </a:rPr>
              <a:t>scale of the salesforce </a:t>
            </a:r>
            <a:r>
              <a:rPr lang="en-US" sz="1200">
                <a:solidFill>
                  <a:srgbClr val="263238"/>
                </a:solidFill>
                <a:latin typeface="Graphik Regular" panose="020B0503030202060203" pitchFamily="34" charset="77"/>
              </a:rPr>
              <a:t>at the target firm, and is it adequately sized to capture growth?</a:t>
            </a:r>
          </a:p>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Does the target have the </a:t>
            </a:r>
            <a:r>
              <a:rPr lang="en-US" sz="1200">
                <a:solidFill>
                  <a:srgbClr val="263238"/>
                </a:solidFill>
                <a:latin typeface="Graphik Medium" panose="020B0503030202060203" pitchFamily="34" charset="77"/>
              </a:rPr>
              <a:t>right mix of salespeople </a:t>
            </a:r>
            <a:r>
              <a:rPr lang="en-US" sz="1200">
                <a:solidFill>
                  <a:srgbClr val="263238"/>
                </a:solidFill>
                <a:latin typeface="Graphik Regular" panose="020B0503030202060203" pitchFamily="34" charset="77"/>
              </a:rPr>
              <a:t>(i.e., account managers, technical sales, field sales, etc.)?</a:t>
            </a:r>
          </a:p>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How is the </a:t>
            </a:r>
            <a:r>
              <a:rPr lang="en-US" sz="1200">
                <a:solidFill>
                  <a:srgbClr val="263238"/>
                </a:solidFill>
                <a:latin typeface="Graphik Medium" panose="020B0503030202060203" pitchFamily="34" charset="77"/>
              </a:rPr>
              <a:t>salesforce geographically distributed </a:t>
            </a:r>
            <a:r>
              <a:rPr lang="en-US" sz="1200">
                <a:solidFill>
                  <a:srgbClr val="263238"/>
                </a:solidFill>
                <a:latin typeface="Graphik Regular" panose="020B0503030202060203" pitchFamily="34" charset="77"/>
              </a:rPr>
              <a:t>and how might this relate to market penetration?</a:t>
            </a:r>
          </a:p>
        </p:txBody>
      </p:sp>
      <p:sp>
        <p:nvSpPr>
          <p:cNvPr id="19" name="TextBox 18">
            <a:extLst>
              <a:ext uri="{FF2B5EF4-FFF2-40B4-BE49-F238E27FC236}">
                <a16:creationId xmlns:a16="http://schemas.microsoft.com/office/drawing/2014/main" id="{874A8630-5E87-9C3F-D770-EDF01E9667FF}"/>
              </a:ext>
            </a:extLst>
          </p:cNvPr>
          <p:cNvSpPr txBox="1"/>
          <p:nvPr/>
        </p:nvSpPr>
        <p:spPr bwMode="gray">
          <a:xfrm>
            <a:off x="1917235" y="3197618"/>
            <a:ext cx="10177200" cy="1103122"/>
          </a:xfrm>
          <a:prstGeom prst="rect">
            <a:avLst/>
          </a:prstGeom>
          <a:noFill/>
        </p:spPr>
        <p:txBody>
          <a:bodyPr wrap="square" anchor="ctr">
            <a:spAutoFit/>
          </a:bodyPr>
          <a:lstStyle/>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Does the target have </a:t>
            </a:r>
            <a:r>
              <a:rPr lang="en-US" sz="1200">
                <a:solidFill>
                  <a:srgbClr val="263238"/>
                </a:solidFill>
                <a:latin typeface="Graphik Medium" panose="020B0503030202060203" pitchFamily="34" charset="77"/>
              </a:rPr>
              <a:t>overstaffed departments </a:t>
            </a:r>
            <a:r>
              <a:rPr lang="en-US" sz="1200">
                <a:solidFill>
                  <a:srgbClr val="263238"/>
                </a:solidFill>
                <a:latin typeface="Graphik Regular" panose="020B0503030202060203" pitchFamily="34" charset="77"/>
              </a:rPr>
              <a:t>relative to its peers (esp. non-core functions)?</a:t>
            </a:r>
          </a:p>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Is the </a:t>
            </a:r>
            <a:r>
              <a:rPr lang="en-US" sz="1200">
                <a:solidFill>
                  <a:srgbClr val="263238"/>
                </a:solidFill>
                <a:latin typeface="Graphik Medium" panose="020B0503030202060203" pitchFamily="34" charset="77"/>
              </a:rPr>
              <a:t>management/leadership size </a:t>
            </a:r>
            <a:r>
              <a:rPr lang="en-US" sz="1200">
                <a:solidFill>
                  <a:srgbClr val="263238"/>
                </a:solidFill>
                <a:latin typeface="Graphik Regular" panose="020B0503030202060203" pitchFamily="34" charset="77"/>
              </a:rPr>
              <a:t>of the target firm </a:t>
            </a:r>
            <a:r>
              <a:rPr lang="en-US" sz="1200">
                <a:solidFill>
                  <a:srgbClr val="263238"/>
                </a:solidFill>
                <a:latin typeface="Graphik Medium" panose="020B0503030202060203" pitchFamily="34" charset="77"/>
              </a:rPr>
              <a:t>overweight</a:t>
            </a:r>
            <a:r>
              <a:rPr lang="en-US" sz="1200">
                <a:solidFill>
                  <a:srgbClr val="263238"/>
                </a:solidFill>
                <a:latin typeface="Graphik Regular" panose="020B0503030202060203" pitchFamily="34" charset="77"/>
              </a:rPr>
              <a:t> compared to industry norms?</a:t>
            </a:r>
          </a:p>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Are there opportunities to </a:t>
            </a:r>
            <a:r>
              <a:rPr lang="en-US" sz="1200">
                <a:solidFill>
                  <a:srgbClr val="263238"/>
                </a:solidFill>
                <a:latin typeface="Graphik Medium" panose="020B0503030202060203" pitchFamily="34" charset="77"/>
              </a:rPr>
              <a:t>offshore staff in high-cost countries </a:t>
            </a:r>
            <a:r>
              <a:rPr lang="en-US" sz="1200">
                <a:solidFill>
                  <a:srgbClr val="263238"/>
                </a:solidFill>
                <a:latin typeface="Graphik Regular" panose="020B0503030202060203" pitchFamily="34" charset="77"/>
              </a:rPr>
              <a:t>to more cost-effective locations?</a:t>
            </a:r>
          </a:p>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To what extent can </a:t>
            </a:r>
            <a:r>
              <a:rPr lang="en-US" sz="1200">
                <a:solidFill>
                  <a:srgbClr val="263238"/>
                </a:solidFill>
                <a:latin typeface="Graphik Medium" panose="020B0503030202060203" pitchFamily="34" charset="77"/>
              </a:rPr>
              <a:t>GenAI drive productivity gains </a:t>
            </a:r>
            <a:r>
              <a:rPr lang="en-US" sz="1200">
                <a:solidFill>
                  <a:srgbClr val="263238"/>
                </a:solidFill>
                <a:latin typeface="Graphik Regular" panose="020B0503030202060203" pitchFamily="34" charset="77"/>
              </a:rPr>
              <a:t>to save costs across functions? </a:t>
            </a:r>
          </a:p>
        </p:txBody>
      </p:sp>
      <p:sp>
        <p:nvSpPr>
          <p:cNvPr id="20" name="TextBox 19">
            <a:extLst>
              <a:ext uri="{FF2B5EF4-FFF2-40B4-BE49-F238E27FC236}">
                <a16:creationId xmlns:a16="http://schemas.microsoft.com/office/drawing/2014/main" id="{E3D03A50-B2EF-BA8E-73C4-1DE20EC566A3}"/>
              </a:ext>
            </a:extLst>
          </p:cNvPr>
          <p:cNvSpPr txBox="1"/>
          <p:nvPr/>
        </p:nvSpPr>
        <p:spPr bwMode="gray">
          <a:xfrm>
            <a:off x="1917234" y="1999861"/>
            <a:ext cx="10180829" cy="1103122"/>
          </a:xfrm>
          <a:prstGeom prst="rect">
            <a:avLst/>
          </a:prstGeom>
          <a:noFill/>
        </p:spPr>
        <p:txBody>
          <a:bodyPr wrap="square" anchor="ctr">
            <a:spAutoFit/>
          </a:bodyPr>
          <a:lstStyle/>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How </a:t>
            </a:r>
            <a:r>
              <a:rPr lang="en-US" sz="1200">
                <a:solidFill>
                  <a:srgbClr val="263238"/>
                </a:solidFill>
                <a:latin typeface="Graphik Medium" panose="020B0503030202060203" pitchFamily="34" charset="77"/>
              </a:rPr>
              <a:t>strong is the workforce </a:t>
            </a:r>
            <a:r>
              <a:rPr lang="en-US" sz="1200">
                <a:solidFill>
                  <a:srgbClr val="263238"/>
                </a:solidFill>
                <a:latin typeface="Graphik Regular" panose="020B0503030202060203" pitchFamily="34" charset="77"/>
              </a:rPr>
              <a:t>within the target’s </a:t>
            </a:r>
            <a:r>
              <a:rPr lang="en-US" sz="1200">
                <a:solidFill>
                  <a:srgbClr val="263238"/>
                </a:solidFill>
                <a:latin typeface="Graphik Medium" panose="020B0503030202060203" pitchFamily="34" charset="77"/>
              </a:rPr>
              <a:t>core business activities/capabilities</a:t>
            </a:r>
            <a:r>
              <a:rPr lang="en-US" sz="1200">
                <a:solidFill>
                  <a:srgbClr val="263238"/>
                </a:solidFill>
                <a:latin typeface="Graphik Regular" panose="020B0503030202060203" pitchFamily="34" charset="77"/>
              </a:rPr>
              <a:t>?</a:t>
            </a:r>
          </a:p>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What is the </a:t>
            </a:r>
            <a:r>
              <a:rPr lang="en-US" sz="1200">
                <a:solidFill>
                  <a:srgbClr val="263238"/>
                </a:solidFill>
                <a:latin typeface="Graphik Medium" panose="020B0503030202060203" pitchFamily="34" charset="77"/>
              </a:rPr>
              <a:t>experience level (i.e., career tenure) </a:t>
            </a:r>
            <a:r>
              <a:rPr lang="en-US" sz="1200">
                <a:solidFill>
                  <a:srgbClr val="263238"/>
                </a:solidFill>
                <a:latin typeface="Graphik Regular" panose="020B0503030202060203" pitchFamily="34" charset="77"/>
              </a:rPr>
              <a:t>of the target’s talent base?</a:t>
            </a:r>
          </a:p>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What are the </a:t>
            </a:r>
            <a:r>
              <a:rPr lang="en-US" sz="1200">
                <a:solidFill>
                  <a:srgbClr val="263238"/>
                </a:solidFill>
                <a:latin typeface="Graphik Medium" panose="020B0503030202060203" pitchFamily="34" charset="77"/>
              </a:rPr>
              <a:t>educational backgrounds </a:t>
            </a:r>
            <a:r>
              <a:rPr lang="en-US" sz="1200">
                <a:solidFill>
                  <a:srgbClr val="263238"/>
                </a:solidFill>
                <a:latin typeface="Graphik Regular" panose="020B0503030202060203" pitchFamily="34" charset="77"/>
              </a:rPr>
              <a:t>of the target’s talent base?</a:t>
            </a:r>
          </a:p>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How </a:t>
            </a:r>
            <a:r>
              <a:rPr lang="en-US" sz="1200">
                <a:solidFill>
                  <a:srgbClr val="263238"/>
                </a:solidFill>
                <a:latin typeface="Graphik Medium" panose="020B0503030202060203" pitchFamily="34" charset="77"/>
              </a:rPr>
              <a:t>well-equipped</a:t>
            </a:r>
            <a:r>
              <a:rPr lang="en-US" sz="1200" b="1">
                <a:solidFill>
                  <a:srgbClr val="263238"/>
                </a:solidFill>
                <a:latin typeface="Graphik Regular" panose="020B0503030202060203" pitchFamily="34" charset="77"/>
              </a:rPr>
              <a:t> </a:t>
            </a:r>
            <a:r>
              <a:rPr lang="en-US" sz="1200">
                <a:solidFill>
                  <a:srgbClr val="263238"/>
                </a:solidFill>
                <a:latin typeface="Graphik Regular" panose="020B0503030202060203" pitchFamily="34" charset="77"/>
              </a:rPr>
              <a:t>is the target </a:t>
            </a:r>
            <a:r>
              <a:rPr lang="en-US" sz="1200">
                <a:solidFill>
                  <a:srgbClr val="263238"/>
                </a:solidFill>
                <a:latin typeface="Graphik Medium" panose="020B0503030202060203" pitchFamily="34" charset="77"/>
              </a:rPr>
              <a:t>around Data &amp; AI </a:t>
            </a:r>
            <a:r>
              <a:rPr lang="en-US" sz="1200">
                <a:solidFill>
                  <a:srgbClr val="263238"/>
                </a:solidFill>
                <a:latin typeface="Graphik Regular" panose="020B0503030202060203" pitchFamily="34" charset="77"/>
              </a:rPr>
              <a:t>to leverage the full potential of GenAI?</a:t>
            </a:r>
          </a:p>
        </p:txBody>
      </p:sp>
      <p:cxnSp>
        <p:nvCxnSpPr>
          <p:cNvPr id="21" name="Straight Connector 20">
            <a:extLst>
              <a:ext uri="{FF2B5EF4-FFF2-40B4-BE49-F238E27FC236}">
                <a16:creationId xmlns:a16="http://schemas.microsoft.com/office/drawing/2014/main" id="{BC0FD828-EE56-42FF-8856-A276FB751F90}"/>
              </a:ext>
            </a:extLst>
          </p:cNvPr>
          <p:cNvCxnSpPr>
            <a:cxnSpLocks/>
          </p:cNvCxnSpPr>
          <p:nvPr/>
        </p:nvCxnSpPr>
        <p:spPr bwMode="gray">
          <a:xfrm>
            <a:off x="2162429" y="1952924"/>
            <a:ext cx="9422659" cy="0"/>
          </a:xfrm>
          <a:prstGeom prst="line">
            <a:avLst/>
          </a:prstGeom>
          <a:ln w="9525" cap="flat">
            <a:solidFill>
              <a:srgbClr val="263238">
                <a:alpha val="34902"/>
              </a:srgbClr>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B49E4AE-4C4F-E688-9F7F-FA56EFF73AB3}"/>
              </a:ext>
            </a:extLst>
          </p:cNvPr>
          <p:cNvCxnSpPr>
            <a:cxnSpLocks/>
          </p:cNvCxnSpPr>
          <p:nvPr/>
        </p:nvCxnSpPr>
        <p:spPr bwMode="gray">
          <a:xfrm>
            <a:off x="2162429" y="4348438"/>
            <a:ext cx="9422659" cy="0"/>
          </a:xfrm>
          <a:prstGeom prst="line">
            <a:avLst/>
          </a:prstGeom>
          <a:ln w="9525" cap="flat">
            <a:solidFill>
              <a:srgbClr val="263238">
                <a:alpha val="34902"/>
              </a:srgbClr>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98D59CB-EF59-8491-AA49-6D7F810C70B8}"/>
              </a:ext>
            </a:extLst>
          </p:cNvPr>
          <p:cNvCxnSpPr>
            <a:cxnSpLocks/>
          </p:cNvCxnSpPr>
          <p:nvPr/>
        </p:nvCxnSpPr>
        <p:spPr bwMode="gray">
          <a:xfrm>
            <a:off x="2162429" y="5546956"/>
            <a:ext cx="9422659" cy="0"/>
          </a:xfrm>
          <a:prstGeom prst="line">
            <a:avLst/>
          </a:prstGeom>
          <a:ln w="9525" cap="flat">
            <a:solidFill>
              <a:srgbClr val="263238">
                <a:alpha val="34902"/>
              </a:srgbClr>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02C2E47-D44E-E83A-2F90-37B2159CB12F}"/>
              </a:ext>
            </a:extLst>
          </p:cNvPr>
          <p:cNvSpPr/>
          <p:nvPr/>
        </p:nvSpPr>
        <p:spPr bwMode="gray">
          <a:xfrm>
            <a:off x="1715710" y="3600684"/>
            <a:ext cx="295200" cy="295200"/>
          </a:xfrm>
          <a:prstGeom prst="ellipse">
            <a:avLst/>
          </a:prstGeom>
          <a:solidFill>
            <a:schemeClr val="bg1"/>
          </a:solidFill>
          <a:ln w="28575">
            <a:solidFill>
              <a:srgbClr val="A808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b="1">
                <a:solidFill>
                  <a:srgbClr val="A80867"/>
                </a:solidFill>
                <a:latin typeface="Graphik Semibold" panose="020B0503030202060203" pitchFamily="34" charset="77"/>
              </a:rPr>
              <a:t>3</a:t>
            </a:r>
          </a:p>
        </p:txBody>
      </p:sp>
      <p:sp>
        <p:nvSpPr>
          <p:cNvPr id="25" name="Oval 24">
            <a:extLst>
              <a:ext uri="{FF2B5EF4-FFF2-40B4-BE49-F238E27FC236}">
                <a16:creationId xmlns:a16="http://schemas.microsoft.com/office/drawing/2014/main" id="{9F1745A5-8E26-ED49-E453-B595DD787224}"/>
              </a:ext>
            </a:extLst>
          </p:cNvPr>
          <p:cNvSpPr/>
          <p:nvPr/>
        </p:nvSpPr>
        <p:spPr bwMode="gray">
          <a:xfrm>
            <a:off x="1715710" y="4800097"/>
            <a:ext cx="295200" cy="295200"/>
          </a:xfrm>
          <a:prstGeom prst="ellipse">
            <a:avLst/>
          </a:prstGeom>
          <a:solidFill>
            <a:schemeClr val="bg1"/>
          </a:solidFill>
          <a:ln w="28575">
            <a:solidFill>
              <a:srgbClr val="A808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b="1">
                <a:solidFill>
                  <a:srgbClr val="A80867"/>
                </a:solidFill>
                <a:latin typeface="Graphik Semibold" panose="020B0503030202060203" pitchFamily="34" charset="77"/>
              </a:rPr>
              <a:t>4</a:t>
            </a:r>
          </a:p>
        </p:txBody>
      </p:sp>
      <p:sp>
        <p:nvSpPr>
          <p:cNvPr id="26" name="Oval 25">
            <a:extLst>
              <a:ext uri="{FF2B5EF4-FFF2-40B4-BE49-F238E27FC236}">
                <a16:creationId xmlns:a16="http://schemas.microsoft.com/office/drawing/2014/main" id="{DDE39C4D-4D59-473E-479B-DAAADCB45B66}"/>
              </a:ext>
            </a:extLst>
          </p:cNvPr>
          <p:cNvSpPr/>
          <p:nvPr/>
        </p:nvSpPr>
        <p:spPr bwMode="gray">
          <a:xfrm>
            <a:off x="1715710" y="5998616"/>
            <a:ext cx="295200" cy="295200"/>
          </a:xfrm>
          <a:prstGeom prst="ellipse">
            <a:avLst/>
          </a:prstGeom>
          <a:solidFill>
            <a:schemeClr val="bg1"/>
          </a:solidFill>
          <a:ln w="28575">
            <a:solidFill>
              <a:srgbClr val="A808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b="1">
                <a:solidFill>
                  <a:srgbClr val="A80867"/>
                </a:solidFill>
                <a:latin typeface="Graphik Semibold" panose="020B0503030202060203" pitchFamily="34" charset="77"/>
              </a:rPr>
              <a:t>5</a:t>
            </a:r>
          </a:p>
        </p:txBody>
      </p:sp>
      <p:cxnSp>
        <p:nvCxnSpPr>
          <p:cNvPr id="27" name="Straight Connector 26">
            <a:extLst>
              <a:ext uri="{FF2B5EF4-FFF2-40B4-BE49-F238E27FC236}">
                <a16:creationId xmlns:a16="http://schemas.microsoft.com/office/drawing/2014/main" id="{8952FF7B-7597-92E0-E2F7-92F534FC7F2D}"/>
              </a:ext>
            </a:extLst>
          </p:cNvPr>
          <p:cNvCxnSpPr>
            <a:cxnSpLocks/>
          </p:cNvCxnSpPr>
          <p:nvPr/>
        </p:nvCxnSpPr>
        <p:spPr bwMode="gray">
          <a:xfrm>
            <a:off x="2162429" y="3149920"/>
            <a:ext cx="9422659" cy="0"/>
          </a:xfrm>
          <a:prstGeom prst="line">
            <a:avLst/>
          </a:prstGeom>
          <a:ln w="9525" cap="flat">
            <a:solidFill>
              <a:srgbClr val="263238">
                <a:alpha val="34902"/>
              </a:srgbClr>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013F674-556B-3EB6-41E7-85BEBD38CA72}"/>
              </a:ext>
            </a:extLst>
          </p:cNvPr>
          <p:cNvSpPr txBox="1"/>
          <p:nvPr/>
        </p:nvSpPr>
        <p:spPr bwMode="gray">
          <a:xfrm>
            <a:off x="1917234" y="1337782"/>
            <a:ext cx="10177200" cy="562911"/>
          </a:xfrm>
          <a:prstGeom prst="rect">
            <a:avLst/>
          </a:prstGeom>
          <a:noFill/>
        </p:spPr>
        <p:txBody>
          <a:bodyPr wrap="square" anchor="ctr">
            <a:spAutoFit/>
          </a:bodyPr>
          <a:lstStyle/>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How much has the </a:t>
            </a:r>
            <a:r>
              <a:rPr lang="en-US" sz="1200">
                <a:solidFill>
                  <a:srgbClr val="263238"/>
                </a:solidFill>
                <a:latin typeface="Graphik Medium" panose="020B0503030202060203" pitchFamily="34" charset="77"/>
              </a:rPr>
              <a:t>market grown in headcount</a:t>
            </a:r>
            <a:r>
              <a:rPr lang="en-US" sz="1200">
                <a:solidFill>
                  <a:srgbClr val="263238"/>
                </a:solidFill>
                <a:latin typeface="Graphik Regular" panose="020B0503030202060203" pitchFamily="34" charset="77"/>
              </a:rPr>
              <a:t>, and how does the target’s growth stack up?</a:t>
            </a:r>
          </a:p>
          <a:p>
            <a:pPr lvl="1">
              <a:lnSpc>
                <a:spcPts val="1720"/>
              </a:lnSpc>
              <a:spcBef>
                <a:spcPts val="400"/>
              </a:spcBef>
              <a:buFont typeface="Arial" panose="020B0604020202020204" pitchFamily="34" charset="0"/>
              <a:buChar char="•"/>
            </a:pPr>
            <a:r>
              <a:rPr lang="en-US" sz="1200">
                <a:solidFill>
                  <a:srgbClr val="263238"/>
                </a:solidFill>
                <a:latin typeface="Graphik Regular" panose="020B0503030202060203" pitchFamily="34" charset="77"/>
              </a:rPr>
              <a:t>What are the </a:t>
            </a:r>
            <a:r>
              <a:rPr lang="en-US" sz="1200">
                <a:solidFill>
                  <a:srgbClr val="263238"/>
                </a:solidFill>
                <a:latin typeface="Graphik Medium" panose="020B0503030202060203" pitchFamily="34" charset="77"/>
              </a:rPr>
              <a:t>market size shares in terms of headcount </a:t>
            </a:r>
            <a:r>
              <a:rPr lang="en-US" sz="1200">
                <a:solidFill>
                  <a:srgbClr val="263238"/>
                </a:solidFill>
                <a:latin typeface="Graphik Regular" panose="020B0503030202060203" pitchFamily="34" charset="77"/>
              </a:rPr>
              <a:t>among key players?</a:t>
            </a:r>
          </a:p>
        </p:txBody>
      </p:sp>
      <p:grpSp>
        <p:nvGrpSpPr>
          <p:cNvPr id="29" name="btfpRowHeaderBox743213">
            <a:extLst>
              <a:ext uri="{FF2B5EF4-FFF2-40B4-BE49-F238E27FC236}">
                <a16:creationId xmlns:a16="http://schemas.microsoft.com/office/drawing/2014/main" id="{AF233144-6952-057F-56A5-15727002079C}"/>
              </a:ext>
            </a:extLst>
          </p:cNvPr>
          <p:cNvGrpSpPr/>
          <p:nvPr>
            <p:custDataLst>
              <p:tags r:id="rId6"/>
            </p:custDataLst>
          </p:nvPr>
        </p:nvGrpSpPr>
        <p:grpSpPr>
          <a:xfrm>
            <a:off x="571233" y="2011422"/>
            <a:ext cx="1296000" cy="1080000"/>
            <a:chOff x="330200" y="1270000"/>
            <a:chExt cx="2540000" cy="972979"/>
          </a:xfrm>
        </p:grpSpPr>
        <p:sp>
          <p:nvSpPr>
            <p:cNvPr id="30" name="btfpRowHeaderBoxText743213">
              <a:extLst>
                <a:ext uri="{FF2B5EF4-FFF2-40B4-BE49-F238E27FC236}">
                  <a16:creationId xmlns:a16="http://schemas.microsoft.com/office/drawing/2014/main" id="{C54F4D91-2727-5221-A742-2CF2B3C5CF96}"/>
                </a:ext>
              </a:extLst>
            </p:cNvPr>
            <p:cNvSpPr txBox="1"/>
            <p:nvPr/>
          </p:nvSpPr>
          <p:spPr bwMode="gray">
            <a:xfrm>
              <a:off x="330200" y="1501893"/>
              <a:ext cx="2540000" cy="509192"/>
            </a:xfrm>
            <a:prstGeom prst="rect">
              <a:avLst/>
            </a:prstGeom>
            <a:noFill/>
          </p:spPr>
          <p:txBody>
            <a:bodyPr vert="horz" wrap="square" lIns="36036" tIns="36036" rIns="180181" bIns="36036" rtlCol="0" anchor="t">
              <a:noAutofit/>
            </a:bodyPr>
            <a:lstStyle/>
            <a:p>
              <a:pPr marL="0" indent="0">
                <a:spcBef>
                  <a:spcPts val="0"/>
                </a:spcBef>
                <a:buNone/>
              </a:pPr>
              <a:r>
                <a:rPr lang="en-US" sz="1400" b="1">
                  <a:solidFill>
                    <a:srgbClr val="A80867"/>
                  </a:solidFill>
                  <a:latin typeface="Graphik Semibold" panose="020B0503030202060203" pitchFamily="34" charset="77"/>
                </a:rPr>
                <a:t>Competitive Strength</a:t>
              </a:r>
            </a:p>
          </p:txBody>
        </p:sp>
        <p:cxnSp>
          <p:nvCxnSpPr>
            <p:cNvPr id="31" name="btfpRowHeaderBoxLine743213">
              <a:extLst>
                <a:ext uri="{FF2B5EF4-FFF2-40B4-BE49-F238E27FC236}">
                  <a16:creationId xmlns:a16="http://schemas.microsoft.com/office/drawing/2014/main" id="{7A70DBE8-291A-CC26-E138-0BD0FA8F65FF}"/>
                </a:ext>
              </a:extLst>
            </p:cNvPr>
            <p:cNvCxnSpPr/>
            <p:nvPr/>
          </p:nvCxnSpPr>
          <p:spPr bwMode="gray">
            <a:xfrm>
              <a:off x="2870200" y="1270000"/>
              <a:ext cx="0" cy="972979"/>
            </a:xfrm>
            <a:prstGeom prst="line">
              <a:avLst/>
            </a:prstGeom>
            <a:ln w="7620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2" name="Oval 31">
            <a:extLst>
              <a:ext uri="{FF2B5EF4-FFF2-40B4-BE49-F238E27FC236}">
                <a16:creationId xmlns:a16="http://schemas.microsoft.com/office/drawing/2014/main" id="{1E7C4E67-70C1-B43C-00D7-A8EE3C482D3D}"/>
              </a:ext>
            </a:extLst>
          </p:cNvPr>
          <p:cNvSpPr/>
          <p:nvPr/>
        </p:nvSpPr>
        <p:spPr bwMode="gray">
          <a:xfrm>
            <a:off x="1715710" y="2403822"/>
            <a:ext cx="295200" cy="295200"/>
          </a:xfrm>
          <a:prstGeom prst="ellipse">
            <a:avLst/>
          </a:prstGeom>
          <a:solidFill>
            <a:schemeClr val="bg1"/>
          </a:solidFill>
          <a:ln w="28575">
            <a:solidFill>
              <a:srgbClr val="A808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b="1">
                <a:solidFill>
                  <a:srgbClr val="A80867"/>
                </a:solidFill>
                <a:latin typeface="Graphik Semibold" panose="020B0503030202060203" pitchFamily="34" charset="77"/>
              </a:rPr>
              <a:t>2</a:t>
            </a:r>
          </a:p>
        </p:txBody>
      </p:sp>
      <p:sp>
        <p:nvSpPr>
          <p:cNvPr id="33" name="Oval 32">
            <a:extLst>
              <a:ext uri="{FF2B5EF4-FFF2-40B4-BE49-F238E27FC236}">
                <a16:creationId xmlns:a16="http://schemas.microsoft.com/office/drawing/2014/main" id="{EDF2E319-D5CB-862E-D07E-778057168317}"/>
              </a:ext>
            </a:extLst>
          </p:cNvPr>
          <p:cNvSpPr/>
          <p:nvPr/>
        </p:nvSpPr>
        <p:spPr bwMode="gray">
          <a:xfrm>
            <a:off x="1715710" y="1471140"/>
            <a:ext cx="295200" cy="295200"/>
          </a:xfrm>
          <a:prstGeom prst="ellipse">
            <a:avLst/>
          </a:prstGeom>
          <a:solidFill>
            <a:schemeClr val="bg1"/>
          </a:solidFill>
          <a:ln w="28575">
            <a:solidFill>
              <a:srgbClr val="A808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b="1">
                <a:solidFill>
                  <a:srgbClr val="A80867"/>
                </a:solidFill>
                <a:latin typeface="Graphik Semibold" panose="020B0503030202060203" pitchFamily="34" charset="77"/>
              </a:rPr>
              <a:t>1</a:t>
            </a:r>
          </a:p>
        </p:txBody>
      </p:sp>
      <p:pic>
        <p:nvPicPr>
          <p:cNvPr id="38" name="Graphic 37">
            <a:extLst>
              <a:ext uri="{FF2B5EF4-FFF2-40B4-BE49-F238E27FC236}">
                <a16:creationId xmlns:a16="http://schemas.microsoft.com/office/drawing/2014/main" id="{19A1C202-9D16-0613-A133-3BFD81C84F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18288" y="409884"/>
            <a:ext cx="1066800" cy="221895"/>
          </a:xfrm>
          <a:prstGeom prst="rect">
            <a:avLst/>
          </a:prstGeom>
        </p:spPr>
      </p:pic>
      <p:sp>
        <p:nvSpPr>
          <p:cNvPr id="39" name="Subtitle 2">
            <a:extLst>
              <a:ext uri="{FF2B5EF4-FFF2-40B4-BE49-F238E27FC236}">
                <a16:creationId xmlns:a16="http://schemas.microsoft.com/office/drawing/2014/main" id="{C26A0F0F-8C88-71B9-19FC-B82868600104}"/>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40" name="Straight Connector 39">
            <a:extLst>
              <a:ext uri="{FF2B5EF4-FFF2-40B4-BE49-F238E27FC236}">
                <a16:creationId xmlns:a16="http://schemas.microsoft.com/office/drawing/2014/main" id="{7822DE67-3E6D-D43A-7404-7ADFFF8239A3}"/>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23113A9B-9DCC-A012-3D04-F9436581F868}"/>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a:solidFill>
                  <a:srgbClr val="263238"/>
                </a:solidFill>
                <a:latin typeface="Graphik Regular" panose="020B0503030202060203" pitchFamily="34" charset="77"/>
              </a:rPr>
              <a:t>Due Diligence: Key use cases and questions Aura can address</a:t>
            </a:r>
          </a:p>
        </p:txBody>
      </p:sp>
    </p:spTree>
    <p:extLst>
      <p:ext uri="{BB962C8B-B14F-4D97-AF65-F5344CB8AC3E}">
        <p14:creationId xmlns:p14="http://schemas.microsoft.com/office/powerpoint/2010/main" val="4117402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EAF527-E8CB-BEA7-A5C7-9A0150C67E18}"/>
              </a:ext>
            </a:extLst>
          </p:cNvPr>
          <p:cNvPicPr>
            <a:picLocks noChangeAspect="1"/>
          </p:cNvPicPr>
          <p:nvPr/>
        </p:nvPicPr>
        <p:blipFill>
          <a:blip r:embed="rId2"/>
          <a:stretch>
            <a:fillRect/>
          </a:stretch>
        </p:blipFill>
        <p:spPr>
          <a:xfrm>
            <a:off x="6542883" y="2201080"/>
            <a:ext cx="4464433" cy="2511244"/>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B01127A-3685-1551-0389-7C1D03C6B266}"/>
              </a:ext>
            </a:extLst>
          </p:cNvPr>
          <p:cNvPicPr>
            <a:picLocks noChangeAspect="1"/>
          </p:cNvPicPr>
          <p:nvPr/>
        </p:nvPicPr>
        <p:blipFill>
          <a:blip r:embed="rId3"/>
          <a:stretch>
            <a:fillRect/>
          </a:stretch>
        </p:blipFill>
        <p:spPr>
          <a:xfrm>
            <a:off x="584133" y="2206905"/>
            <a:ext cx="4339601" cy="2441025"/>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1DE846D0-6CB6-F009-0ED1-5091E5C9F7D1}"/>
              </a:ext>
            </a:extLst>
          </p:cNvPr>
          <p:cNvPicPr>
            <a:picLocks noChangeAspect="1"/>
          </p:cNvPicPr>
          <p:nvPr/>
        </p:nvPicPr>
        <p:blipFill>
          <a:blip r:embed="rId4"/>
          <a:stretch>
            <a:fillRect/>
          </a:stretch>
        </p:blipFill>
        <p:spPr>
          <a:xfrm>
            <a:off x="1309516" y="2645724"/>
            <a:ext cx="4339601" cy="2441025"/>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0DE5DC06-26C4-AE83-5864-AC8E7492ABDC}"/>
              </a:ext>
            </a:extLst>
          </p:cNvPr>
          <p:cNvPicPr>
            <a:picLocks noChangeAspect="1"/>
          </p:cNvPicPr>
          <p:nvPr/>
        </p:nvPicPr>
        <p:blipFill>
          <a:blip r:embed="rId5"/>
          <a:stretch>
            <a:fillRect/>
          </a:stretch>
        </p:blipFill>
        <p:spPr>
          <a:xfrm>
            <a:off x="7268666" y="2692789"/>
            <a:ext cx="4339201" cy="2440800"/>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5" name="Graphic 4">
            <a:extLst>
              <a:ext uri="{FF2B5EF4-FFF2-40B4-BE49-F238E27FC236}">
                <a16:creationId xmlns:a16="http://schemas.microsoft.com/office/drawing/2014/main" id="{8AB68C21-5235-C3E0-6FC7-31204FDAEC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18288" y="409884"/>
            <a:ext cx="1066800" cy="221895"/>
          </a:xfrm>
          <a:prstGeom prst="rect">
            <a:avLst/>
          </a:prstGeom>
        </p:spPr>
      </p:pic>
      <p:sp>
        <p:nvSpPr>
          <p:cNvPr id="7" name="Subtitle 2">
            <a:extLst>
              <a:ext uri="{FF2B5EF4-FFF2-40B4-BE49-F238E27FC236}">
                <a16:creationId xmlns:a16="http://schemas.microsoft.com/office/drawing/2014/main" id="{F702A3E7-B969-3E3D-C0B3-7815C01F910F}"/>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12" name="Straight Connector 11">
            <a:extLst>
              <a:ext uri="{FF2B5EF4-FFF2-40B4-BE49-F238E27FC236}">
                <a16:creationId xmlns:a16="http://schemas.microsoft.com/office/drawing/2014/main" id="{BA797560-E815-8C31-2130-85302CC84ADB}"/>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4108BE5-204C-510C-082F-47DC45568192}"/>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b="1">
                <a:solidFill>
                  <a:srgbClr val="A80867"/>
                </a:solidFill>
                <a:latin typeface="Graphik Semibold" panose="020B0503030202060203" pitchFamily="34" charset="77"/>
              </a:rPr>
              <a:t>1) </a:t>
            </a:r>
            <a:r>
              <a:rPr lang="en-US" sz="2000" b="1">
                <a:solidFill>
                  <a:srgbClr val="263238"/>
                </a:solidFill>
                <a:latin typeface="Graphik Semibold" panose="020B0503030202060203" pitchFamily="34" charset="77"/>
              </a:rPr>
              <a:t>Due Diligence </a:t>
            </a:r>
            <a:r>
              <a:rPr lang="en-US" sz="2000">
                <a:solidFill>
                  <a:srgbClr val="263238"/>
                </a:solidFill>
                <a:latin typeface="Graphik Regular" panose="020B0503030202060203" pitchFamily="34" charset="77"/>
              </a:rPr>
              <a:t>| Market Dynamics</a:t>
            </a:r>
          </a:p>
        </p:txBody>
      </p:sp>
      <p:sp>
        <p:nvSpPr>
          <p:cNvPr id="26" name="TextBox 25">
            <a:extLst>
              <a:ext uri="{FF2B5EF4-FFF2-40B4-BE49-F238E27FC236}">
                <a16:creationId xmlns:a16="http://schemas.microsoft.com/office/drawing/2014/main" id="{B272B45B-A672-5190-53AA-E2FC61B7C16D}"/>
              </a:ext>
            </a:extLst>
          </p:cNvPr>
          <p:cNvSpPr txBox="1"/>
          <p:nvPr/>
        </p:nvSpPr>
        <p:spPr bwMode="gray">
          <a:xfrm>
            <a:off x="614193" y="5649006"/>
            <a:ext cx="5271006" cy="626701"/>
          </a:xfrm>
          <a:prstGeom prst="rect">
            <a:avLst/>
          </a:prstGeom>
          <a:noFill/>
        </p:spPr>
        <p:txBody>
          <a:bodyPr wrap="square" lIns="36000" tIns="36000" rIns="36000" bIns="36000" rtlCol="0">
            <a:spAutoFit/>
          </a:bodyPr>
          <a:lstStyle/>
          <a:p>
            <a:pPr marL="0" indent="0" algn="ctr">
              <a:buNone/>
            </a:pPr>
            <a:r>
              <a:rPr lang="en-US" sz="1200" i="1">
                <a:solidFill>
                  <a:srgbClr val="263238"/>
                </a:solidFill>
                <a:latin typeface="Graphik Medium" panose="020B0503030202060203" pitchFamily="34" charset="77"/>
              </a:rPr>
              <a:t>Evaluate the market's growth rates and compare it with the target’s growth rate to gauge market attractiveness and the target’s competitiveness</a:t>
            </a:r>
          </a:p>
        </p:txBody>
      </p:sp>
      <p:sp>
        <p:nvSpPr>
          <p:cNvPr id="27" name="TextBox 26">
            <a:extLst>
              <a:ext uri="{FF2B5EF4-FFF2-40B4-BE49-F238E27FC236}">
                <a16:creationId xmlns:a16="http://schemas.microsoft.com/office/drawing/2014/main" id="{718AEC11-4313-BA77-3FF8-1B9F6059175E}"/>
              </a:ext>
            </a:extLst>
          </p:cNvPr>
          <p:cNvSpPr txBox="1"/>
          <p:nvPr/>
        </p:nvSpPr>
        <p:spPr bwMode="gray">
          <a:xfrm>
            <a:off x="6319595" y="5649006"/>
            <a:ext cx="5537148" cy="442035"/>
          </a:xfrm>
          <a:prstGeom prst="rect">
            <a:avLst/>
          </a:prstGeom>
          <a:noFill/>
        </p:spPr>
        <p:txBody>
          <a:bodyPr wrap="square" lIns="36000" tIns="36000" rIns="36000" bIns="36000" rtlCol="0">
            <a:spAutoFit/>
          </a:bodyPr>
          <a:lstStyle/>
          <a:p>
            <a:pPr marL="0" indent="0" algn="ctr">
              <a:buNone/>
            </a:pPr>
            <a:r>
              <a:rPr lang="en-US" sz="1200" i="1">
                <a:solidFill>
                  <a:srgbClr val="263238"/>
                </a:solidFill>
                <a:latin typeface="Graphik Medium" panose="020B0503030202060203" pitchFamily="34" charset="77"/>
              </a:rPr>
              <a:t>Break down the market’s total headcounts by key players to estimate </a:t>
            </a:r>
            <a:br>
              <a:rPr lang="en-US" sz="1200" i="1">
                <a:solidFill>
                  <a:srgbClr val="263238"/>
                </a:solidFill>
                <a:latin typeface="Graphik Medium" panose="020B0503030202060203" pitchFamily="34" charset="77"/>
              </a:rPr>
            </a:br>
            <a:r>
              <a:rPr lang="en-US" sz="1200" i="1">
                <a:solidFill>
                  <a:srgbClr val="263238"/>
                </a:solidFill>
                <a:latin typeface="Graphik Medium" panose="020B0503030202060203" pitchFamily="34" charset="77"/>
              </a:rPr>
              <a:t>the market shares of the target company and its main competitors</a:t>
            </a:r>
          </a:p>
        </p:txBody>
      </p:sp>
      <p:sp>
        <p:nvSpPr>
          <p:cNvPr id="28" name="Down Arrow 27">
            <a:extLst>
              <a:ext uri="{FF2B5EF4-FFF2-40B4-BE49-F238E27FC236}">
                <a16:creationId xmlns:a16="http://schemas.microsoft.com/office/drawing/2014/main" id="{1DA4F2D0-8A0A-5622-CB44-E350B322A55E}"/>
              </a:ext>
            </a:extLst>
          </p:cNvPr>
          <p:cNvSpPr/>
          <p:nvPr/>
        </p:nvSpPr>
        <p:spPr bwMode="gray">
          <a:xfrm>
            <a:off x="3036770" y="5347742"/>
            <a:ext cx="159710" cy="216000"/>
          </a:xfrm>
          <a:prstGeom prst="downArrow">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9" name="Down Arrow 28">
            <a:extLst>
              <a:ext uri="{FF2B5EF4-FFF2-40B4-BE49-F238E27FC236}">
                <a16:creationId xmlns:a16="http://schemas.microsoft.com/office/drawing/2014/main" id="{3A634D02-C624-FB44-C09E-9DA14644AEC5}"/>
              </a:ext>
            </a:extLst>
          </p:cNvPr>
          <p:cNvSpPr/>
          <p:nvPr/>
        </p:nvSpPr>
        <p:spPr bwMode="gray">
          <a:xfrm>
            <a:off x="9070344" y="5366249"/>
            <a:ext cx="159710" cy="216000"/>
          </a:xfrm>
          <a:prstGeom prst="downArrow">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8" name="Straight Connector 7">
            <a:extLst>
              <a:ext uri="{FF2B5EF4-FFF2-40B4-BE49-F238E27FC236}">
                <a16:creationId xmlns:a16="http://schemas.microsoft.com/office/drawing/2014/main" id="{7FCD3DE8-7AB4-FEE5-B3A8-58F939658AAF}"/>
              </a:ext>
            </a:extLst>
          </p:cNvPr>
          <p:cNvCxnSpPr>
            <a:cxnSpLocks/>
          </p:cNvCxnSpPr>
          <p:nvPr/>
        </p:nvCxnSpPr>
        <p:spPr bwMode="gray">
          <a:xfrm>
            <a:off x="614192" y="1907639"/>
            <a:ext cx="509400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3453F1C-4D04-6B8B-67B0-33A79D544F2E}"/>
              </a:ext>
            </a:extLst>
          </p:cNvPr>
          <p:cNvCxnSpPr>
            <a:cxnSpLocks/>
          </p:cNvCxnSpPr>
          <p:nvPr/>
        </p:nvCxnSpPr>
        <p:spPr bwMode="gray">
          <a:xfrm>
            <a:off x="6522853" y="1907639"/>
            <a:ext cx="509400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D9C9717-D324-846D-3DDB-B506325DD300}"/>
              </a:ext>
            </a:extLst>
          </p:cNvPr>
          <p:cNvSpPr txBox="1"/>
          <p:nvPr/>
        </p:nvSpPr>
        <p:spPr bwMode="gray">
          <a:xfrm>
            <a:off x="628244" y="1424044"/>
            <a:ext cx="5079948" cy="486480"/>
          </a:xfrm>
          <a:prstGeom prst="rect">
            <a:avLst/>
          </a:prstGeom>
          <a:noFill/>
        </p:spPr>
        <p:txBody>
          <a:bodyPr wrap="square" lIns="72000" rIns="72000">
            <a:spAutoFit/>
          </a:bodyPr>
          <a:lstStyle/>
          <a:p>
            <a:pPr marL="0" lvl="1" indent="0" algn="ctr">
              <a:lnSpc>
                <a:spcPts val="1620"/>
              </a:lnSpc>
              <a:buNone/>
            </a:pPr>
            <a:r>
              <a:rPr lang="en-US" sz="1200" b="1">
                <a:solidFill>
                  <a:srgbClr val="A80867"/>
                </a:solidFill>
              </a:rPr>
              <a:t>How much has the market grown in headcount, and </a:t>
            </a:r>
            <a:br>
              <a:rPr lang="en-US" sz="1200" b="1">
                <a:solidFill>
                  <a:srgbClr val="A80867"/>
                </a:solidFill>
              </a:rPr>
            </a:br>
            <a:r>
              <a:rPr lang="en-US" sz="1200" b="1">
                <a:solidFill>
                  <a:srgbClr val="A80867"/>
                </a:solidFill>
              </a:rPr>
              <a:t>how does the target’s growth stack up?</a:t>
            </a:r>
          </a:p>
        </p:txBody>
      </p:sp>
      <p:sp>
        <p:nvSpPr>
          <p:cNvPr id="22" name="TextBox 21">
            <a:extLst>
              <a:ext uri="{FF2B5EF4-FFF2-40B4-BE49-F238E27FC236}">
                <a16:creationId xmlns:a16="http://schemas.microsoft.com/office/drawing/2014/main" id="{C91A6F94-F2B5-0050-9822-32DC8FCADCA4}"/>
              </a:ext>
            </a:extLst>
          </p:cNvPr>
          <p:cNvSpPr txBox="1"/>
          <p:nvPr/>
        </p:nvSpPr>
        <p:spPr bwMode="gray">
          <a:xfrm>
            <a:off x="6522853" y="1424044"/>
            <a:ext cx="5079948" cy="486480"/>
          </a:xfrm>
          <a:prstGeom prst="rect">
            <a:avLst/>
          </a:prstGeom>
          <a:noFill/>
        </p:spPr>
        <p:txBody>
          <a:bodyPr wrap="square" lIns="72000" rIns="72000">
            <a:spAutoFit/>
          </a:bodyPr>
          <a:lstStyle/>
          <a:p>
            <a:pPr marL="0" lvl="1" indent="0" algn="ctr">
              <a:lnSpc>
                <a:spcPts val="1620"/>
              </a:lnSpc>
              <a:buNone/>
            </a:pPr>
            <a:r>
              <a:rPr lang="en-US" sz="1200" b="1">
                <a:solidFill>
                  <a:srgbClr val="A80867"/>
                </a:solidFill>
              </a:rPr>
              <a:t>What are the market size shares in terms of headcount </a:t>
            </a:r>
            <a:br>
              <a:rPr lang="en-US" sz="1200" b="1">
                <a:solidFill>
                  <a:srgbClr val="A80867"/>
                </a:solidFill>
              </a:rPr>
            </a:br>
            <a:r>
              <a:rPr lang="en-US" sz="1200" b="1">
                <a:solidFill>
                  <a:srgbClr val="A80867"/>
                </a:solidFill>
              </a:rPr>
              <a:t>among key players in the target’s industry?</a:t>
            </a:r>
          </a:p>
        </p:txBody>
      </p:sp>
    </p:spTree>
    <p:extLst>
      <p:ext uri="{BB962C8B-B14F-4D97-AF65-F5344CB8AC3E}">
        <p14:creationId xmlns:p14="http://schemas.microsoft.com/office/powerpoint/2010/main" val="1542658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CC1501-CB22-109C-5C77-876860F5525A}"/>
              </a:ext>
            </a:extLst>
          </p:cNvPr>
          <p:cNvPicPr>
            <a:picLocks noChangeAspect="1"/>
          </p:cNvPicPr>
          <p:nvPr/>
        </p:nvPicPr>
        <p:blipFill>
          <a:blip r:embed="rId2"/>
          <a:stretch>
            <a:fillRect/>
          </a:stretch>
        </p:blipFill>
        <p:spPr>
          <a:xfrm>
            <a:off x="6522853" y="1983417"/>
            <a:ext cx="2953290" cy="1661226"/>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DD69EC1D-076E-4E0C-CDC8-13F042245561}"/>
              </a:ext>
            </a:extLst>
          </p:cNvPr>
          <p:cNvSpPr txBox="1"/>
          <p:nvPr/>
        </p:nvSpPr>
        <p:spPr bwMode="gray">
          <a:xfrm>
            <a:off x="628245" y="1424044"/>
            <a:ext cx="3827148" cy="48641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How strong is the workforce within the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target’s core business activities/ capabilities?</a:t>
            </a:r>
          </a:p>
        </p:txBody>
      </p:sp>
      <p:sp>
        <p:nvSpPr>
          <p:cNvPr id="8" name="TextBox 7">
            <a:extLst>
              <a:ext uri="{FF2B5EF4-FFF2-40B4-BE49-F238E27FC236}">
                <a16:creationId xmlns:a16="http://schemas.microsoft.com/office/drawing/2014/main" id="{468DEFC3-D08F-65F6-F0B2-51AAE047BE58}"/>
              </a:ext>
            </a:extLst>
          </p:cNvPr>
          <p:cNvSpPr txBox="1"/>
          <p:nvPr/>
        </p:nvSpPr>
        <p:spPr bwMode="gray">
          <a:xfrm>
            <a:off x="6522853" y="1424044"/>
            <a:ext cx="3841200" cy="48423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What is the experience level (i.e., career tenure)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of the target’s talent base?</a:t>
            </a:r>
          </a:p>
        </p:txBody>
      </p:sp>
      <p:sp>
        <p:nvSpPr>
          <p:cNvPr id="9" name="TextBox 8">
            <a:extLst>
              <a:ext uri="{FF2B5EF4-FFF2-40B4-BE49-F238E27FC236}">
                <a16:creationId xmlns:a16="http://schemas.microsoft.com/office/drawing/2014/main" id="{8CA970D1-2608-3B3F-6A4D-8DA68F5108BC}"/>
              </a:ext>
            </a:extLst>
          </p:cNvPr>
          <p:cNvSpPr txBox="1"/>
          <p:nvPr/>
        </p:nvSpPr>
        <p:spPr bwMode="gray">
          <a:xfrm>
            <a:off x="628243" y="4055396"/>
            <a:ext cx="3840001" cy="48423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What are the educational backgrounds of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the target’s talent base?</a:t>
            </a:r>
          </a:p>
        </p:txBody>
      </p:sp>
      <p:sp>
        <p:nvSpPr>
          <p:cNvPr id="10" name="TextBox 9">
            <a:extLst>
              <a:ext uri="{FF2B5EF4-FFF2-40B4-BE49-F238E27FC236}">
                <a16:creationId xmlns:a16="http://schemas.microsoft.com/office/drawing/2014/main" id="{93D1E659-4242-98DF-F617-83A22E00B104}"/>
              </a:ext>
            </a:extLst>
          </p:cNvPr>
          <p:cNvSpPr txBox="1"/>
          <p:nvPr/>
        </p:nvSpPr>
        <p:spPr bwMode="gray">
          <a:xfrm>
            <a:off x="6522853" y="4055396"/>
            <a:ext cx="3843224" cy="48641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How well-equipped is the target around Data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&amp; AI to leverage the full potential of </a:t>
            </a:r>
            <a:r>
              <a:rPr lang="en-US" sz="1200" b="1" err="1">
                <a:solidFill>
                  <a:srgbClr val="A80867"/>
                </a:solidFill>
                <a:latin typeface="Graphik Semibold" panose="020B0503030202060203" pitchFamily="34" charset="77"/>
              </a:rPr>
              <a:t>GenAI</a:t>
            </a:r>
            <a:r>
              <a:rPr lang="en-US" sz="1200" b="1">
                <a:solidFill>
                  <a:srgbClr val="A80867"/>
                </a:solidFill>
                <a:latin typeface="Graphik Semibold" panose="020B0503030202060203" pitchFamily="34" charset="77"/>
              </a:rPr>
              <a:t>?</a:t>
            </a:r>
            <a:endParaRPr lang="en-US" sz="1200" b="1" u="sng">
              <a:solidFill>
                <a:srgbClr val="A80867"/>
              </a:solidFill>
              <a:latin typeface="Graphik Semibold" panose="020B0503030202060203" pitchFamily="34" charset="77"/>
            </a:endParaRPr>
          </a:p>
        </p:txBody>
      </p:sp>
      <p:cxnSp>
        <p:nvCxnSpPr>
          <p:cNvPr id="11" name="Straight Connector 10">
            <a:extLst>
              <a:ext uri="{FF2B5EF4-FFF2-40B4-BE49-F238E27FC236}">
                <a16:creationId xmlns:a16="http://schemas.microsoft.com/office/drawing/2014/main" id="{04286427-BCE8-FCCE-07BC-8FB353BFAC33}"/>
              </a:ext>
            </a:extLst>
          </p:cNvPr>
          <p:cNvCxnSpPr>
            <a:cxnSpLocks/>
          </p:cNvCxnSpPr>
          <p:nvPr/>
        </p:nvCxnSpPr>
        <p:spPr bwMode="gray">
          <a:xfrm>
            <a:off x="614193" y="1907639"/>
            <a:ext cx="3403821"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DBC480-BC8B-FD64-28D3-A12C2B6908C9}"/>
              </a:ext>
            </a:extLst>
          </p:cNvPr>
          <p:cNvCxnSpPr>
            <a:cxnSpLocks/>
          </p:cNvCxnSpPr>
          <p:nvPr/>
        </p:nvCxnSpPr>
        <p:spPr bwMode="gray">
          <a:xfrm>
            <a:off x="6522853" y="1907639"/>
            <a:ext cx="337374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8156A8B-9098-C6BC-025D-F16C260DD3C7}"/>
              </a:ext>
            </a:extLst>
          </p:cNvPr>
          <p:cNvCxnSpPr>
            <a:cxnSpLocks/>
          </p:cNvCxnSpPr>
          <p:nvPr/>
        </p:nvCxnSpPr>
        <p:spPr bwMode="gray">
          <a:xfrm>
            <a:off x="628245" y="4531465"/>
            <a:ext cx="3389769"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F65BA74-C1B3-E5FF-D840-21DEE24F7E09}"/>
              </a:ext>
            </a:extLst>
          </p:cNvPr>
          <p:cNvCxnSpPr>
            <a:cxnSpLocks/>
          </p:cNvCxnSpPr>
          <p:nvPr/>
        </p:nvCxnSpPr>
        <p:spPr bwMode="gray">
          <a:xfrm>
            <a:off x="6522853" y="4531465"/>
            <a:ext cx="337374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A646AC5-2021-6731-4F65-B2A1CC65AE3E}"/>
              </a:ext>
            </a:extLst>
          </p:cNvPr>
          <p:cNvSpPr txBox="1"/>
          <p:nvPr/>
        </p:nvSpPr>
        <p:spPr bwMode="gray">
          <a:xfrm>
            <a:off x="4212446" y="4576118"/>
            <a:ext cx="1602000" cy="919089"/>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Leverage Aura to assess education levels (e.g., share of PhDs) as an indicator of high proficiency</a:t>
            </a:r>
          </a:p>
        </p:txBody>
      </p:sp>
      <p:sp>
        <p:nvSpPr>
          <p:cNvPr id="16" name="TextBox 15">
            <a:extLst>
              <a:ext uri="{FF2B5EF4-FFF2-40B4-BE49-F238E27FC236}">
                <a16:creationId xmlns:a16="http://schemas.microsoft.com/office/drawing/2014/main" id="{0BAAA38E-FF8B-24AC-1C25-F03FE0F76881}"/>
              </a:ext>
            </a:extLst>
          </p:cNvPr>
          <p:cNvSpPr txBox="1"/>
          <p:nvPr/>
        </p:nvSpPr>
        <p:spPr bwMode="gray">
          <a:xfrm>
            <a:off x="10105866" y="4576118"/>
            <a:ext cx="1602000" cy="1088366"/>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Analyze the target’s share of FTE related to AI &amp; Data Mgmt. to infer GenAI readiness/ leadership among competitors</a:t>
            </a:r>
          </a:p>
        </p:txBody>
      </p:sp>
      <p:sp>
        <p:nvSpPr>
          <p:cNvPr id="17" name="TextBox 16">
            <a:extLst>
              <a:ext uri="{FF2B5EF4-FFF2-40B4-BE49-F238E27FC236}">
                <a16:creationId xmlns:a16="http://schemas.microsoft.com/office/drawing/2014/main" id="{B64639CC-6427-7169-F6A3-46FE2913DC35}"/>
              </a:ext>
            </a:extLst>
          </p:cNvPr>
          <p:cNvSpPr txBox="1"/>
          <p:nvPr/>
        </p:nvSpPr>
        <p:spPr bwMode="gray">
          <a:xfrm>
            <a:off x="4212446" y="1946777"/>
            <a:ext cx="1602000" cy="1257643"/>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Understand potential competitive edge of target firm by mapping out employee count and ratios in most critical departments versus industry peers</a:t>
            </a:r>
          </a:p>
        </p:txBody>
      </p:sp>
      <p:pic>
        <p:nvPicPr>
          <p:cNvPr id="18" name="Picture 17">
            <a:extLst>
              <a:ext uri="{FF2B5EF4-FFF2-40B4-BE49-F238E27FC236}">
                <a16:creationId xmlns:a16="http://schemas.microsoft.com/office/drawing/2014/main" id="{E012E2A6-E4E8-9E30-EC13-CCB9341A68AC}"/>
              </a:ext>
            </a:extLst>
          </p:cNvPr>
          <p:cNvPicPr>
            <a:picLocks noChangeAspect="1"/>
          </p:cNvPicPr>
          <p:nvPr/>
        </p:nvPicPr>
        <p:blipFill>
          <a:blip r:embed="rId3"/>
          <a:stretch>
            <a:fillRect/>
          </a:stretch>
        </p:blipFill>
        <p:spPr>
          <a:xfrm>
            <a:off x="628245" y="1946777"/>
            <a:ext cx="3389769" cy="1906745"/>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CC7533B8-0FF2-C693-AC19-C65AADB15149}"/>
              </a:ext>
            </a:extLst>
          </p:cNvPr>
          <p:cNvPicPr>
            <a:picLocks noChangeAspect="1"/>
          </p:cNvPicPr>
          <p:nvPr/>
        </p:nvPicPr>
        <p:blipFill>
          <a:blip r:embed="rId4"/>
          <a:stretch>
            <a:fillRect/>
          </a:stretch>
        </p:blipFill>
        <p:spPr>
          <a:xfrm>
            <a:off x="6522853" y="4576118"/>
            <a:ext cx="3373740" cy="1897729"/>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D2E955A1-1379-E913-B1F9-2A48BF3B1194}"/>
              </a:ext>
            </a:extLst>
          </p:cNvPr>
          <p:cNvPicPr>
            <a:picLocks noChangeAspect="1"/>
          </p:cNvPicPr>
          <p:nvPr/>
        </p:nvPicPr>
        <p:blipFill>
          <a:blip r:embed="rId5"/>
          <a:stretch>
            <a:fillRect/>
          </a:stretch>
        </p:blipFill>
        <p:spPr>
          <a:xfrm>
            <a:off x="6943304" y="2330208"/>
            <a:ext cx="2953289" cy="1661225"/>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44E4ADD6-523A-A1DC-218D-73E9B0CD9A32}"/>
              </a:ext>
            </a:extLst>
          </p:cNvPr>
          <p:cNvPicPr>
            <a:picLocks noChangeAspect="1"/>
          </p:cNvPicPr>
          <p:nvPr/>
        </p:nvPicPr>
        <p:blipFill>
          <a:blip r:embed="rId6"/>
          <a:stretch>
            <a:fillRect/>
          </a:stretch>
        </p:blipFill>
        <p:spPr>
          <a:xfrm>
            <a:off x="628245" y="4576119"/>
            <a:ext cx="3373739" cy="1897728"/>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BBFCECFF-ECFF-A33A-DD91-C38415B87937}"/>
              </a:ext>
            </a:extLst>
          </p:cNvPr>
          <p:cNvSpPr txBox="1"/>
          <p:nvPr/>
        </p:nvSpPr>
        <p:spPr bwMode="gray">
          <a:xfrm>
            <a:off x="10091828" y="1983417"/>
            <a:ext cx="1466260" cy="1088366"/>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Assess avg. career tenures across the target and for key functions to better understand expertise and skill levels</a:t>
            </a:r>
          </a:p>
        </p:txBody>
      </p:sp>
      <p:pic>
        <p:nvPicPr>
          <p:cNvPr id="23" name="Graphic 22">
            <a:extLst>
              <a:ext uri="{FF2B5EF4-FFF2-40B4-BE49-F238E27FC236}">
                <a16:creationId xmlns:a16="http://schemas.microsoft.com/office/drawing/2014/main" id="{D46232AF-9844-6208-684D-741943FA06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18288" y="409884"/>
            <a:ext cx="1066800" cy="221895"/>
          </a:xfrm>
          <a:prstGeom prst="rect">
            <a:avLst/>
          </a:prstGeom>
        </p:spPr>
      </p:pic>
      <p:sp>
        <p:nvSpPr>
          <p:cNvPr id="24" name="Subtitle 2">
            <a:extLst>
              <a:ext uri="{FF2B5EF4-FFF2-40B4-BE49-F238E27FC236}">
                <a16:creationId xmlns:a16="http://schemas.microsoft.com/office/drawing/2014/main" id="{0408E5BD-7C83-E5CE-1BB6-80F7B426B8C7}"/>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25" name="Straight Connector 24">
            <a:extLst>
              <a:ext uri="{FF2B5EF4-FFF2-40B4-BE49-F238E27FC236}">
                <a16:creationId xmlns:a16="http://schemas.microsoft.com/office/drawing/2014/main" id="{1AA9D220-A0E9-D15A-7A96-3E16CF246E91}"/>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6F347BB9-238E-B99C-2D80-3265AF6CF8D4}"/>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b="1">
                <a:solidFill>
                  <a:srgbClr val="A80867"/>
                </a:solidFill>
                <a:latin typeface="Graphik Semibold" panose="020B0503030202060203" pitchFamily="34" charset="77"/>
              </a:rPr>
              <a:t>2) </a:t>
            </a:r>
            <a:r>
              <a:rPr lang="en-US" sz="2000" b="1">
                <a:solidFill>
                  <a:srgbClr val="263238"/>
                </a:solidFill>
                <a:latin typeface="Graphik Semibold" panose="020B0503030202060203" pitchFamily="34" charset="77"/>
              </a:rPr>
              <a:t>Due Diligence </a:t>
            </a:r>
            <a:r>
              <a:rPr lang="en-US" sz="2000">
                <a:solidFill>
                  <a:srgbClr val="263238"/>
                </a:solidFill>
                <a:latin typeface="Graphik Regular" panose="020B0503030202060203" pitchFamily="34" charset="77"/>
              </a:rPr>
              <a:t>| Competitive Strength</a:t>
            </a:r>
          </a:p>
        </p:txBody>
      </p:sp>
    </p:spTree>
    <p:extLst>
      <p:ext uri="{BB962C8B-B14F-4D97-AF65-F5344CB8AC3E}">
        <p14:creationId xmlns:p14="http://schemas.microsoft.com/office/powerpoint/2010/main" val="2268816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F53D78E-C24F-EED4-45D4-7720219B365D}"/>
              </a:ext>
            </a:extLst>
          </p:cNvPr>
          <p:cNvPicPr>
            <a:picLocks noChangeAspect="1"/>
          </p:cNvPicPr>
          <p:nvPr/>
        </p:nvPicPr>
        <p:blipFill>
          <a:blip r:embed="rId2"/>
          <a:stretch>
            <a:fillRect/>
          </a:stretch>
        </p:blipFill>
        <p:spPr>
          <a:xfrm>
            <a:off x="6518304" y="1980235"/>
            <a:ext cx="3373739" cy="1897728"/>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ECCED152-1850-F02F-73C3-35EBB2538E4E}"/>
              </a:ext>
            </a:extLst>
          </p:cNvPr>
          <p:cNvPicPr>
            <a:picLocks noChangeAspect="1"/>
          </p:cNvPicPr>
          <p:nvPr/>
        </p:nvPicPr>
        <p:blipFill>
          <a:blip r:embed="rId3"/>
          <a:stretch>
            <a:fillRect/>
          </a:stretch>
        </p:blipFill>
        <p:spPr>
          <a:xfrm>
            <a:off x="637390" y="4588097"/>
            <a:ext cx="3360888" cy="1890500"/>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3224A47D-3541-35D1-C75A-6ED03C282F60}"/>
              </a:ext>
            </a:extLst>
          </p:cNvPr>
          <p:cNvPicPr>
            <a:picLocks noChangeAspect="1"/>
          </p:cNvPicPr>
          <p:nvPr/>
        </p:nvPicPr>
        <p:blipFill>
          <a:blip r:embed="rId4"/>
          <a:stretch>
            <a:fillRect/>
          </a:stretch>
        </p:blipFill>
        <p:spPr>
          <a:xfrm>
            <a:off x="624538" y="1947323"/>
            <a:ext cx="3373739" cy="1897728"/>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DD69EC1D-076E-4E0C-CDC8-13F042245561}"/>
              </a:ext>
            </a:extLst>
          </p:cNvPr>
          <p:cNvSpPr txBox="1"/>
          <p:nvPr/>
        </p:nvSpPr>
        <p:spPr bwMode="gray">
          <a:xfrm>
            <a:off x="628245" y="1425085"/>
            <a:ext cx="3827148" cy="48641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Does the target have overstaffed departments relative to its peers (esp. non-core functions)?</a:t>
            </a:r>
          </a:p>
        </p:txBody>
      </p:sp>
      <p:sp>
        <p:nvSpPr>
          <p:cNvPr id="8" name="TextBox 7">
            <a:extLst>
              <a:ext uri="{FF2B5EF4-FFF2-40B4-BE49-F238E27FC236}">
                <a16:creationId xmlns:a16="http://schemas.microsoft.com/office/drawing/2014/main" id="{468DEFC3-D08F-65F6-F0B2-51AAE047BE58}"/>
              </a:ext>
            </a:extLst>
          </p:cNvPr>
          <p:cNvSpPr txBox="1"/>
          <p:nvPr/>
        </p:nvSpPr>
        <p:spPr bwMode="gray">
          <a:xfrm>
            <a:off x="6522853" y="1425085"/>
            <a:ext cx="3841200" cy="486480"/>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Is the management/ leadership size of the target firm overweight compared to industry norms?</a:t>
            </a:r>
          </a:p>
        </p:txBody>
      </p:sp>
      <p:sp>
        <p:nvSpPr>
          <p:cNvPr id="9" name="TextBox 8">
            <a:extLst>
              <a:ext uri="{FF2B5EF4-FFF2-40B4-BE49-F238E27FC236}">
                <a16:creationId xmlns:a16="http://schemas.microsoft.com/office/drawing/2014/main" id="{8CA970D1-2608-3B3F-6A4D-8DA68F5108BC}"/>
              </a:ext>
            </a:extLst>
          </p:cNvPr>
          <p:cNvSpPr txBox="1"/>
          <p:nvPr/>
        </p:nvSpPr>
        <p:spPr bwMode="gray">
          <a:xfrm>
            <a:off x="628243" y="4056437"/>
            <a:ext cx="3840001" cy="486480"/>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Are there opportunities to offshore staff in high-cost countries to more cost-effective locations?</a:t>
            </a:r>
          </a:p>
        </p:txBody>
      </p:sp>
      <p:sp>
        <p:nvSpPr>
          <p:cNvPr id="10" name="TextBox 9">
            <a:extLst>
              <a:ext uri="{FF2B5EF4-FFF2-40B4-BE49-F238E27FC236}">
                <a16:creationId xmlns:a16="http://schemas.microsoft.com/office/drawing/2014/main" id="{93D1E659-4242-98DF-F617-83A22E00B104}"/>
              </a:ext>
            </a:extLst>
          </p:cNvPr>
          <p:cNvSpPr txBox="1"/>
          <p:nvPr/>
        </p:nvSpPr>
        <p:spPr bwMode="gray">
          <a:xfrm>
            <a:off x="6522853" y="4056437"/>
            <a:ext cx="3843224" cy="48641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To what extent can GenAI drive productivity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gains to save costs across functions? </a:t>
            </a:r>
          </a:p>
        </p:txBody>
      </p:sp>
      <p:cxnSp>
        <p:nvCxnSpPr>
          <p:cNvPr id="11" name="Straight Connector 10">
            <a:extLst>
              <a:ext uri="{FF2B5EF4-FFF2-40B4-BE49-F238E27FC236}">
                <a16:creationId xmlns:a16="http://schemas.microsoft.com/office/drawing/2014/main" id="{04286427-BCE8-FCCE-07BC-8FB353BFAC33}"/>
              </a:ext>
            </a:extLst>
          </p:cNvPr>
          <p:cNvCxnSpPr>
            <a:cxnSpLocks/>
          </p:cNvCxnSpPr>
          <p:nvPr/>
        </p:nvCxnSpPr>
        <p:spPr bwMode="gray">
          <a:xfrm>
            <a:off x="614193" y="1908680"/>
            <a:ext cx="3403821"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DBC480-BC8B-FD64-28D3-A12C2B6908C9}"/>
              </a:ext>
            </a:extLst>
          </p:cNvPr>
          <p:cNvCxnSpPr>
            <a:cxnSpLocks/>
          </p:cNvCxnSpPr>
          <p:nvPr/>
        </p:nvCxnSpPr>
        <p:spPr bwMode="gray">
          <a:xfrm>
            <a:off x="6522853" y="1908680"/>
            <a:ext cx="337374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8156A8B-9098-C6BC-025D-F16C260DD3C7}"/>
              </a:ext>
            </a:extLst>
          </p:cNvPr>
          <p:cNvCxnSpPr>
            <a:cxnSpLocks/>
          </p:cNvCxnSpPr>
          <p:nvPr/>
        </p:nvCxnSpPr>
        <p:spPr bwMode="gray">
          <a:xfrm>
            <a:off x="628245" y="4532506"/>
            <a:ext cx="3389769"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F65BA74-C1B3-E5FF-D840-21DEE24F7E09}"/>
              </a:ext>
            </a:extLst>
          </p:cNvPr>
          <p:cNvCxnSpPr>
            <a:cxnSpLocks/>
          </p:cNvCxnSpPr>
          <p:nvPr/>
        </p:nvCxnSpPr>
        <p:spPr bwMode="gray">
          <a:xfrm>
            <a:off x="6522853" y="4532506"/>
            <a:ext cx="337374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A646AC5-2021-6731-4F65-B2A1CC65AE3E}"/>
              </a:ext>
            </a:extLst>
          </p:cNvPr>
          <p:cNvSpPr txBox="1"/>
          <p:nvPr/>
        </p:nvSpPr>
        <p:spPr bwMode="gray">
          <a:xfrm>
            <a:off x="4212446" y="4577159"/>
            <a:ext cx="1602000" cy="1088366"/>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Understand the target’s geographical structure and opportunities to realize cost savings by relocating its workforce to low-cost countries</a:t>
            </a:r>
          </a:p>
        </p:txBody>
      </p:sp>
      <p:sp>
        <p:nvSpPr>
          <p:cNvPr id="16" name="TextBox 15">
            <a:extLst>
              <a:ext uri="{FF2B5EF4-FFF2-40B4-BE49-F238E27FC236}">
                <a16:creationId xmlns:a16="http://schemas.microsoft.com/office/drawing/2014/main" id="{0BAAA38E-FF8B-24AC-1C25-F03FE0F76881}"/>
              </a:ext>
            </a:extLst>
          </p:cNvPr>
          <p:cNvSpPr txBox="1"/>
          <p:nvPr/>
        </p:nvSpPr>
        <p:spPr bwMode="gray">
          <a:xfrm>
            <a:off x="10105866" y="4577159"/>
            <a:ext cx="1602000" cy="1088366"/>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Evaluate the target’s automation potential of its functions and tasks through GenAI and the resulting financial benefits</a:t>
            </a:r>
          </a:p>
        </p:txBody>
      </p:sp>
      <p:sp>
        <p:nvSpPr>
          <p:cNvPr id="17" name="TextBox 16">
            <a:extLst>
              <a:ext uri="{FF2B5EF4-FFF2-40B4-BE49-F238E27FC236}">
                <a16:creationId xmlns:a16="http://schemas.microsoft.com/office/drawing/2014/main" id="{B64639CC-6427-7169-F6A3-46FE2913DC35}"/>
              </a:ext>
            </a:extLst>
          </p:cNvPr>
          <p:cNvSpPr txBox="1"/>
          <p:nvPr/>
        </p:nvSpPr>
        <p:spPr bwMode="gray">
          <a:xfrm>
            <a:off x="4212446" y="1947818"/>
            <a:ext cx="1602000" cy="1088366"/>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Benchmark the size and efficiency of non-critical functions (i.e., HR, Legal, Finance) to identify cost improvement levers</a:t>
            </a:r>
          </a:p>
        </p:txBody>
      </p:sp>
      <p:sp>
        <p:nvSpPr>
          <p:cNvPr id="22" name="TextBox 21">
            <a:extLst>
              <a:ext uri="{FF2B5EF4-FFF2-40B4-BE49-F238E27FC236}">
                <a16:creationId xmlns:a16="http://schemas.microsoft.com/office/drawing/2014/main" id="{BBFCECFF-ECFF-A33A-DD91-C38415B87937}"/>
              </a:ext>
            </a:extLst>
          </p:cNvPr>
          <p:cNvSpPr txBox="1"/>
          <p:nvPr/>
        </p:nvSpPr>
        <p:spPr bwMode="gray">
          <a:xfrm>
            <a:off x="10091828" y="1984458"/>
            <a:ext cx="1602000" cy="1088366"/>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Check the differences in management layers between target and peers to understand potential inefficiencies in its structure</a:t>
            </a:r>
          </a:p>
        </p:txBody>
      </p:sp>
      <p:pic>
        <p:nvPicPr>
          <p:cNvPr id="23" name="Picture 22">
            <a:extLst>
              <a:ext uri="{FF2B5EF4-FFF2-40B4-BE49-F238E27FC236}">
                <a16:creationId xmlns:a16="http://schemas.microsoft.com/office/drawing/2014/main" id="{FE7F711A-6A6F-9CE8-C05A-250917081CDA}"/>
              </a:ext>
            </a:extLst>
          </p:cNvPr>
          <p:cNvPicPr>
            <a:picLocks noChangeAspect="1"/>
          </p:cNvPicPr>
          <p:nvPr/>
        </p:nvPicPr>
        <p:blipFill>
          <a:blip r:embed="rId5"/>
          <a:stretch>
            <a:fillRect/>
          </a:stretch>
        </p:blipFill>
        <p:spPr>
          <a:xfrm>
            <a:off x="6518304" y="4604815"/>
            <a:ext cx="2671030" cy="1502454"/>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629A07A8-0E2B-3148-E6C4-959528FF93AF}"/>
              </a:ext>
            </a:extLst>
          </p:cNvPr>
          <p:cNvPicPr>
            <a:picLocks noChangeAspect="1"/>
          </p:cNvPicPr>
          <p:nvPr/>
        </p:nvPicPr>
        <p:blipFill>
          <a:blip r:embed="rId6"/>
          <a:stretch>
            <a:fillRect/>
          </a:stretch>
        </p:blipFill>
        <p:spPr>
          <a:xfrm>
            <a:off x="7221013" y="4976143"/>
            <a:ext cx="2671030" cy="1502454"/>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6" name="Graphic 5">
            <a:extLst>
              <a:ext uri="{FF2B5EF4-FFF2-40B4-BE49-F238E27FC236}">
                <a16:creationId xmlns:a16="http://schemas.microsoft.com/office/drawing/2014/main" id="{46CB3B32-2743-04B1-9108-E3AFD44AA6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18288" y="409884"/>
            <a:ext cx="1066800" cy="221895"/>
          </a:xfrm>
          <a:prstGeom prst="rect">
            <a:avLst/>
          </a:prstGeom>
        </p:spPr>
      </p:pic>
      <p:sp>
        <p:nvSpPr>
          <p:cNvPr id="18" name="Subtitle 2">
            <a:extLst>
              <a:ext uri="{FF2B5EF4-FFF2-40B4-BE49-F238E27FC236}">
                <a16:creationId xmlns:a16="http://schemas.microsoft.com/office/drawing/2014/main" id="{7C5DC05C-2D3D-8529-DB47-4D4B36A452C3}"/>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19" name="Straight Connector 18">
            <a:extLst>
              <a:ext uri="{FF2B5EF4-FFF2-40B4-BE49-F238E27FC236}">
                <a16:creationId xmlns:a16="http://schemas.microsoft.com/office/drawing/2014/main" id="{2C8A0DF9-4FEE-3C44-E425-555A7A674FCF}"/>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2059BC38-B56E-8AB2-2B1E-50C768EDD1EA}"/>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b="1">
                <a:solidFill>
                  <a:srgbClr val="A80867"/>
                </a:solidFill>
                <a:latin typeface="Graphik Semibold" panose="020B0503030202060203" pitchFamily="34" charset="77"/>
              </a:rPr>
              <a:t>3) </a:t>
            </a:r>
            <a:r>
              <a:rPr lang="en-US" sz="2000" b="1">
                <a:solidFill>
                  <a:srgbClr val="263238"/>
                </a:solidFill>
                <a:latin typeface="Graphik Semibold" panose="020B0503030202060203" pitchFamily="34" charset="77"/>
              </a:rPr>
              <a:t>Due Diligence </a:t>
            </a:r>
            <a:r>
              <a:rPr lang="en-US" sz="2000">
                <a:solidFill>
                  <a:srgbClr val="263238"/>
                </a:solidFill>
                <a:latin typeface="Graphik Regular" panose="020B0503030202060203" pitchFamily="34" charset="77"/>
              </a:rPr>
              <a:t>| Operational Efficiency</a:t>
            </a:r>
          </a:p>
        </p:txBody>
      </p:sp>
    </p:spTree>
    <p:extLst>
      <p:ext uri="{BB962C8B-B14F-4D97-AF65-F5344CB8AC3E}">
        <p14:creationId xmlns:p14="http://schemas.microsoft.com/office/powerpoint/2010/main" val="1968858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2D9C07-84CF-1EDC-C7D5-B6AC6BA2F0C9}"/>
              </a:ext>
            </a:extLst>
          </p:cNvPr>
          <p:cNvPicPr>
            <a:picLocks noChangeAspect="1"/>
          </p:cNvPicPr>
          <p:nvPr/>
        </p:nvPicPr>
        <p:blipFill>
          <a:blip r:embed="rId2"/>
          <a:stretch>
            <a:fillRect/>
          </a:stretch>
        </p:blipFill>
        <p:spPr>
          <a:xfrm>
            <a:off x="6523453" y="1944831"/>
            <a:ext cx="3368590" cy="1894832"/>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1D47C99C-1DAB-33E1-E5D5-6BB7860CA08E}"/>
              </a:ext>
            </a:extLst>
          </p:cNvPr>
          <p:cNvPicPr>
            <a:picLocks noChangeAspect="1"/>
          </p:cNvPicPr>
          <p:nvPr/>
        </p:nvPicPr>
        <p:blipFill>
          <a:blip r:embed="rId3"/>
          <a:stretch>
            <a:fillRect/>
          </a:stretch>
        </p:blipFill>
        <p:spPr>
          <a:xfrm>
            <a:off x="650122" y="4575938"/>
            <a:ext cx="3348155" cy="1883337"/>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F3BBCB1B-8FC2-3EA2-60F0-6C4032DA20A5}"/>
              </a:ext>
            </a:extLst>
          </p:cNvPr>
          <p:cNvPicPr>
            <a:picLocks noChangeAspect="1"/>
          </p:cNvPicPr>
          <p:nvPr/>
        </p:nvPicPr>
        <p:blipFill>
          <a:blip r:embed="rId4"/>
          <a:stretch>
            <a:fillRect/>
          </a:stretch>
        </p:blipFill>
        <p:spPr>
          <a:xfrm>
            <a:off x="624538" y="1942402"/>
            <a:ext cx="3373739" cy="1897728"/>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DD69EC1D-076E-4E0C-CDC8-13F042245561}"/>
              </a:ext>
            </a:extLst>
          </p:cNvPr>
          <p:cNvSpPr txBox="1"/>
          <p:nvPr/>
        </p:nvSpPr>
        <p:spPr bwMode="gray">
          <a:xfrm>
            <a:off x="628245" y="1424044"/>
            <a:ext cx="3827148" cy="48641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How effective is the sales team of the target in terms of revenue per sales FTE?</a:t>
            </a:r>
          </a:p>
        </p:txBody>
      </p:sp>
      <p:sp>
        <p:nvSpPr>
          <p:cNvPr id="8" name="TextBox 7">
            <a:extLst>
              <a:ext uri="{FF2B5EF4-FFF2-40B4-BE49-F238E27FC236}">
                <a16:creationId xmlns:a16="http://schemas.microsoft.com/office/drawing/2014/main" id="{468DEFC3-D08F-65F6-F0B2-51AAE047BE58}"/>
              </a:ext>
            </a:extLst>
          </p:cNvPr>
          <p:cNvSpPr txBox="1"/>
          <p:nvPr/>
        </p:nvSpPr>
        <p:spPr bwMode="gray">
          <a:xfrm>
            <a:off x="6522853" y="1424044"/>
            <a:ext cx="3841200" cy="486480"/>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What is the scale of the salesforce at the target, and is it adequately sized to capture growth?</a:t>
            </a:r>
          </a:p>
        </p:txBody>
      </p:sp>
      <p:sp>
        <p:nvSpPr>
          <p:cNvPr id="9" name="TextBox 8">
            <a:extLst>
              <a:ext uri="{FF2B5EF4-FFF2-40B4-BE49-F238E27FC236}">
                <a16:creationId xmlns:a16="http://schemas.microsoft.com/office/drawing/2014/main" id="{8CA970D1-2608-3B3F-6A4D-8DA68F5108BC}"/>
              </a:ext>
            </a:extLst>
          </p:cNvPr>
          <p:cNvSpPr txBox="1"/>
          <p:nvPr/>
        </p:nvSpPr>
        <p:spPr bwMode="gray">
          <a:xfrm>
            <a:off x="628243" y="4055396"/>
            <a:ext cx="3840001" cy="486480"/>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Does the target have the right mix of salespeople (i.e., account mgrs., tech sales, field sales, etc.)?</a:t>
            </a:r>
          </a:p>
        </p:txBody>
      </p:sp>
      <p:sp>
        <p:nvSpPr>
          <p:cNvPr id="10" name="TextBox 9">
            <a:extLst>
              <a:ext uri="{FF2B5EF4-FFF2-40B4-BE49-F238E27FC236}">
                <a16:creationId xmlns:a16="http://schemas.microsoft.com/office/drawing/2014/main" id="{93D1E659-4242-98DF-F617-83A22E00B104}"/>
              </a:ext>
            </a:extLst>
          </p:cNvPr>
          <p:cNvSpPr txBox="1"/>
          <p:nvPr/>
        </p:nvSpPr>
        <p:spPr bwMode="gray">
          <a:xfrm>
            <a:off x="6522853" y="4055396"/>
            <a:ext cx="3843224" cy="48641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How is the salesforce geographically distributed and how might this affect market penetration?</a:t>
            </a:r>
          </a:p>
        </p:txBody>
      </p:sp>
      <p:cxnSp>
        <p:nvCxnSpPr>
          <p:cNvPr id="11" name="Straight Connector 10">
            <a:extLst>
              <a:ext uri="{FF2B5EF4-FFF2-40B4-BE49-F238E27FC236}">
                <a16:creationId xmlns:a16="http://schemas.microsoft.com/office/drawing/2014/main" id="{04286427-BCE8-FCCE-07BC-8FB353BFAC33}"/>
              </a:ext>
            </a:extLst>
          </p:cNvPr>
          <p:cNvCxnSpPr>
            <a:cxnSpLocks/>
          </p:cNvCxnSpPr>
          <p:nvPr/>
        </p:nvCxnSpPr>
        <p:spPr bwMode="gray">
          <a:xfrm>
            <a:off x="614193" y="1907639"/>
            <a:ext cx="3403821"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DBC480-BC8B-FD64-28D3-A12C2B6908C9}"/>
              </a:ext>
            </a:extLst>
          </p:cNvPr>
          <p:cNvCxnSpPr>
            <a:cxnSpLocks/>
          </p:cNvCxnSpPr>
          <p:nvPr/>
        </p:nvCxnSpPr>
        <p:spPr bwMode="gray">
          <a:xfrm>
            <a:off x="6522853" y="1907639"/>
            <a:ext cx="337374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8156A8B-9098-C6BC-025D-F16C260DD3C7}"/>
              </a:ext>
            </a:extLst>
          </p:cNvPr>
          <p:cNvCxnSpPr>
            <a:cxnSpLocks/>
          </p:cNvCxnSpPr>
          <p:nvPr/>
        </p:nvCxnSpPr>
        <p:spPr bwMode="gray">
          <a:xfrm>
            <a:off x="628245" y="4531465"/>
            <a:ext cx="3389769"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F65BA74-C1B3-E5FF-D840-21DEE24F7E09}"/>
              </a:ext>
            </a:extLst>
          </p:cNvPr>
          <p:cNvCxnSpPr>
            <a:cxnSpLocks/>
          </p:cNvCxnSpPr>
          <p:nvPr/>
        </p:nvCxnSpPr>
        <p:spPr bwMode="gray">
          <a:xfrm>
            <a:off x="6522853" y="4531465"/>
            <a:ext cx="337374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A646AC5-2021-6731-4F65-B2A1CC65AE3E}"/>
              </a:ext>
            </a:extLst>
          </p:cNvPr>
          <p:cNvSpPr txBox="1"/>
          <p:nvPr/>
        </p:nvSpPr>
        <p:spPr bwMode="gray">
          <a:xfrm>
            <a:off x="4212446" y="4576118"/>
            <a:ext cx="1725216" cy="919089"/>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Review the target’s sales function set-up against its competitors to gauge the capabilities of its sales teams </a:t>
            </a:r>
          </a:p>
        </p:txBody>
      </p:sp>
      <p:sp>
        <p:nvSpPr>
          <p:cNvPr id="16" name="TextBox 15">
            <a:extLst>
              <a:ext uri="{FF2B5EF4-FFF2-40B4-BE49-F238E27FC236}">
                <a16:creationId xmlns:a16="http://schemas.microsoft.com/office/drawing/2014/main" id="{0BAAA38E-FF8B-24AC-1C25-F03FE0F76881}"/>
              </a:ext>
            </a:extLst>
          </p:cNvPr>
          <p:cNvSpPr txBox="1"/>
          <p:nvPr/>
        </p:nvSpPr>
        <p:spPr bwMode="gray">
          <a:xfrm>
            <a:off x="10105865" y="4576118"/>
            <a:ext cx="1725215" cy="919089"/>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Identify well-covered areas and white spots spots in the geographical distribution of the target’s salesforce</a:t>
            </a:r>
          </a:p>
        </p:txBody>
      </p:sp>
      <p:sp>
        <p:nvSpPr>
          <p:cNvPr id="17" name="TextBox 16">
            <a:extLst>
              <a:ext uri="{FF2B5EF4-FFF2-40B4-BE49-F238E27FC236}">
                <a16:creationId xmlns:a16="http://schemas.microsoft.com/office/drawing/2014/main" id="{B64639CC-6427-7169-F6A3-46FE2913DC35}"/>
              </a:ext>
            </a:extLst>
          </p:cNvPr>
          <p:cNvSpPr txBox="1"/>
          <p:nvPr/>
        </p:nvSpPr>
        <p:spPr bwMode="gray">
          <a:xfrm>
            <a:off x="4212446" y="1946777"/>
            <a:ext cx="1725216" cy="919089"/>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Determine productivity levels of the target’s sales team compared to its direct competitors and industry standards</a:t>
            </a:r>
          </a:p>
        </p:txBody>
      </p:sp>
      <p:sp>
        <p:nvSpPr>
          <p:cNvPr id="22" name="TextBox 21">
            <a:extLst>
              <a:ext uri="{FF2B5EF4-FFF2-40B4-BE49-F238E27FC236}">
                <a16:creationId xmlns:a16="http://schemas.microsoft.com/office/drawing/2014/main" id="{BBFCECFF-ECFF-A33A-DD91-C38415B87937}"/>
              </a:ext>
            </a:extLst>
          </p:cNvPr>
          <p:cNvSpPr txBox="1"/>
          <p:nvPr/>
        </p:nvSpPr>
        <p:spPr bwMode="gray">
          <a:xfrm>
            <a:off x="10091828" y="1983417"/>
            <a:ext cx="1602000" cy="919089"/>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Assess the size of the target’s salesforce versus its peers to better understand its</a:t>
            </a:r>
            <a:br>
              <a:rPr lang="en-US" sz="1100" i="1">
                <a:solidFill>
                  <a:srgbClr val="263238"/>
                </a:solidFill>
                <a:latin typeface="Graphik Regular" panose="020B0503030202060203" pitchFamily="34" charset="77"/>
              </a:rPr>
            </a:br>
            <a:r>
              <a:rPr lang="en-US" sz="1100" i="1">
                <a:solidFill>
                  <a:srgbClr val="263238"/>
                </a:solidFill>
                <a:latin typeface="Graphik Regular" panose="020B0503030202060203" pitchFamily="34" charset="77"/>
              </a:rPr>
              <a:t>go-to-market readiness </a:t>
            </a:r>
          </a:p>
        </p:txBody>
      </p:sp>
      <p:pic>
        <p:nvPicPr>
          <p:cNvPr id="6" name="Picture 5">
            <a:extLst>
              <a:ext uri="{FF2B5EF4-FFF2-40B4-BE49-F238E27FC236}">
                <a16:creationId xmlns:a16="http://schemas.microsoft.com/office/drawing/2014/main" id="{99AF54AF-207E-A8F4-2779-17514DDA3575}"/>
              </a:ext>
            </a:extLst>
          </p:cNvPr>
          <p:cNvPicPr>
            <a:picLocks noChangeAspect="1"/>
          </p:cNvPicPr>
          <p:nvPr/>
        </p:nvPicPr>
        <p:blipFill>
          <a:blip r:embed="rId5"/>
          <a:stretch>
            <a:fillRect/>
          </a:stretch>
        </p:blipFill>
        <p:spPr>
          <a:xfrm>
            <a:off x="6522853" y="4609260"/>
            <a:ext cx="2665333" cy="1499250"/>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A78F985E-8ED8-BE4B-7F2E-10CF1D3A4C4D}"/>
              </a:ext>
            </a:extLst>
          </p:cNvPr>
          <p:cNvPicPr>
            <a:picLocks noChangeAspect="1"/>
          </p:cNvPicPr>
          <p:nvPr/>
        </p:nvPicPr>
        <p:blipFill>
          <a:blip r:embed="rId6"/>
          <a:stretch>
            <a:fillRect/>
          </a:stretch>
        </p:blipFill>
        <p:spPr>
          <a:xfrm>
            <a:off x="7226710" y="4945076"/>
            <a:ext cx="2665334" cy="1499250"/>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3" name="Graphic 22">
            <a:extLst>
              <a:ext uri="{FF2B5EF4-FFF2-40B4-BE49-F238E27FC236}">
                <a16:creationId xmlns:a16="http://schemas.microsoft.com/office/drawing/2014/main" id="{AF19A052-E717-E575-1E6F-B295E6FB14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18288" y="409884"/>
            <a:ext cx="1066800" cy="221895"/>
          </a:xfrm>
          <a:prstGeom prst="rect">
            <a:avLst/>
          </a:prstGeom>
        </p:spPr>
      </p:pic>
      <p:sp>
        <p:nvSpPr>
          <p:cNvPr id="24" name="Subtitle 2">
            <a:extLst>
              <a:ext uri="{FF2B5EF4-FFF2-40B4-BE49-F238E27FC236}">
                <a16:creationId xmlns:a16="http://schemas.microsoft.com/office/drawing/2014/main" id="{C03D11A1-2088-4741-A838-857E67368942}"/>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25" name="Straight Connector 24">
            <a:extLst>
              <a:ext uri="{FF2B5EF4-FFF2-40B4-BE49-F238E27FC236}">
                <a16:creationId xmlns:a16="http://schemas.microsoft.com/office/drawing/2014/main" id="{28EEF29C-F4A3-29A8-3AA9-2A0F0B2F0925}"/>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6CFF4B2A-F8B0-F35A-0909-A86C345F5C7E}"/>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b="1">
                <a:solidFill>
                  <a:srgbClr val="A80867"/>
                </a:solidFill>
                <a:latin typeface="Graphik Semibold" panose="020B0503030202060203" pitchFamily="34" charset="77"/>
              </a:rPr>
              <a:t>4) </a:t>
            </a:r>
            <a:r>
              <a:rPr lang="en-US" sz="2000" b="1">
                <a:solidFill>
                  <a:srgbClr val="263238"/>
                </a:solidFill>
                <a:latin typeface="Graphik Semibold" panose="020B0503030202060203" pitchFamily="34" charset="77"/>
              </a:rPr>
              <a:t>Due Diligence </a:t>
            </a:r>
            <a:r>
              <a:rPr lang="en-US" sz="2000">
                <a:solidFill>
                  <a:srgbClr val="263238"/>
                </a:solidFill>
                <a:latin typeface="Graphik Regular" panose="020B0503030202060203" pitchFamily="34" charset="77"/>
              </a:rPr>
              <a:t>| Go-To-Market Capability</a:t>
            </a:r>
          </a:p>
        </p:txBody>
      </p:sp>
    </p:spTree>
    <p:extLst>
      <p:ext uri="{BB962C8B-B14F-4D97-AF65-F5344CB8AC3E}">
        <p14:creationId xmlns:p14="http://schemas.microsoft.com/office/powerpoint/2010/main" val="3854670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D69EC1D-076E-4E0C-CDC8-13F042245561}"/>
              </a:ext>
            </a:extLst>
          </p:cNvPr>
          <p:cNvSpPr txBox="1"/>
          <p:nvPr/>
        </p:nvSpPr>
        <p:spPr bwMode="gray">
          <a:xfrm>
            <a:off x="628245" y="1425383"/>
            <a:ext cx="3827148" cy="48641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Where does the target firm source talent from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and can it prevail over its competitors?</a:t>
            </a:r>
          </a:p>
        </p:txBody>
      </p:sp>
      <p:sp>
        <p:nvSpPr>
          <p:cNvPr id="8" name="TextBox 7">
            <a:extLst>
              <a:ext uri="{FF2B5EF4-FFF2-40B4-BE49-F238E27FC236}">
                <a16:creationId xmlns:a16="http://schemas.microsoft.com/office/drawing/2014/main" id="{468DEFC3-D08F-65F6-F0B2-51AAE047BE58}"/>
              </a:ext>
            </a:extLst>
          </p:cNvPr>
          <p:cNvSpPr txBox="1"/>
          <p:nvPr/>
        </p:nvSpPr>
        <p:spPr bwMode="gray">
          <a:xfrm>
            <a:off x="6522853" y="1425383"/>
            <a:ext cx="3841200" cy="486480"/>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Does the company meet its employees' expectations and retain its key talent?</a:t>
            </a:r>
          </a:p>
        </p:txBody>
      </p:sp>
      <p:sp>
        <p:nvSpPr>
          <p:cNvPr id="9" name="TextBox 8">
            <a:extLst>
              <a:ext uri="{FF2B5EF4-FFF2-40B4-BE49-F238E27FC236}">
                <a16:creationId xmlns:a16="http://schemas.microsoft.com/office/drawing/2014/main" id="{8CA970D1-2608-3B3F-6A4D-8DA68F5108BC}"/>
              </a:ext>
            </a:extLst>
          </p:cNvPr>
          <p:cNvSpPr txBox="1"/>
          <p:nvPr/>
        </p:nvSpPr>
        <p:spPr bwMode="gray">
          <a:xfrm>
            <a:off x="628243" y="4056735"/>
            <a:ext cx="3840001" cy="486480"/>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Has key talent recently been poached by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or moved to major competitors?</a:t>
            </a:r>
          </a:p>
        </p:txBody>
      </p:sp>
      <p:sp>
        <p:nvSpPr>
          <p:cNvPr id="10" name="TextBox 9">
            <a:extLst>
              <a:ext uri="{FF2B5EF4-FFF2-40B4-BE49-F238E27FC236}">
                <a16:creationId xmlns:a16="http://schemas.microsoft.com/office/drawing/2014/main" id="{93D1E659-4242-98DF-F617-83A22E00B104}"/>
              </a:ext>
            </a:extLst>
          </p:cNvPr>
          <p:cNvSpPr txBox="1"/>
          <p:nvPr/>
        </p:nvSpPr>
        <p:spPr bwMode="gray">
          <a:xfrm>
            <a:off x="6522853" y="4056735"/>
            <a:ext cx="3843224" cy="48641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What is the overall employee sentiment of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the target versus its peers?</a:t>
            </a:r>
          </a:p>
        </p:txBody>
      </p:sp>
      <p:cxnSp>
        <p:nvCxnSpPr>
          <p:cNvPr id="11" name="Straight Connector 10">
            <a:extLst>
              <a:ext uri="{FF2B5EF4-FFF2-40B4-BE49-F238E27FC236}">
                <a16:creationId xmlns:a16="http://schemas.microsoft.com/office/drawing/2014/main" id="{04286427-BCE8-FCCE-07BC-8FB353BFAC33}"/>
              </a:ext>
            </a:extLst>
          </p:cNvPr>
          <p:cNvCxnSpPr>
            <a:cxnSpLocks/>
          </p:cNvCxnSpPr>
          <p:nvPr/>
        </p:nvCxnSpPr>
        <p:spPr bwMode="gray">
          <a:xfrm>
            <a:off x="614193" y="1908978"/>
            <a:ext cx="3403821"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DBC480-BC8B-FD64-28D3-A12C2B6908C9}"/>
              </a:ext>
            </a:extLst>
          </p:cNvPr>
          <p:cNvCxnSpPr>
            <a:cxnSpLocks/>
          </p:cNvCxnSpPr>
          <p:nvPr/>
        </p:nvCxnSpPr>
        <p:spPr bwMode="gray">
          <a:xfrm>
            <a:off x="6522853" y="1908978"/>
            <a:ext cx="337374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8156A8B-9098-C6BC-025D-F16C260DD3C7}"/>
              </a:ext>
            </a:extLst>
          </p:cNvPr>
          <p:cNvCxnSpPr>
            <a:cxnSpLocks/>
          </p:cNvCxnSpPr>
          <p:nvPr/>
        </p:nvCxnSpPr>
        <p:spPr bwMode="gray">
          <a:xfrm>
            <a:off x="628245" y="4532804"/>
            <a:ext cx="3389769"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F65BA74-C1B3-E5FF-D840-21DEE24F7E09}"/>
              </a:ext>
            </a:extLst>
          </p:cNvPr>
          <p:cNvCxnSpPr>
            <a:cxnSpLocks/>
          </p:cNvCxnSpPr>
          <p:nvPr/>
        </p:nvCxnSpPr>
        <p:spPr bwMode="gray">
          <a:xfrm>
            <a:off x="6522853" y="4532804"/>
            <a:ext cx="337374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A646AC5-2021-6731-4F65-B2A1CC65AE3E}"/>
              </a:ext>
            </a:extLst>
          </p:cNvPr>
          <p:cNvSpPr txBox="1"/>
          <p:nvPr/>
        </p:nvSpPr>
        <p:spPr bwMode="gray">
          <a:xfrm>
            <a:off x="4212446" y="4577457"/>
            <a:ext cx="1456102" cy="1088366"/>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Check employee exits and top destinations to detect potential trends in talent movements</a:t>
            </a:r>
          </a:p>
        </p:txBody>
      </p:sp>
      <p:sp>
        <p:nvSpPr>
          <p:cNvPr id="16" name="TextBox 15">
            <a:extLst>
              <a:ext uri="{FF2B5EF4-FFF2-40B4-BE49-F238E27FC236}">
                <a16:creationId xmlns:a16="http://schemas.microsoft.com/office/drawing/2014/main" id="{0BAAA38E-FF8B-24AC-1C25-F03FE0F76881}"/>
              </a:ext>
            </a:extLst>
          </p:cNvPr>
          <p:cNvSpPr txBox="1"/>
          <p:nvPr/>
        </p:nvSpPr>
        <p:spPr bwMode="gray">
          <a:xfrm>
            <a:off x="10105865" y="4577457"/>
            <a:ext cx="1606897" cy="1088366"/>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Compare employee satisfaction and its drivers among the target and peers to assess potential talent risks</a:t>
            </a:r>
          </a:p>
        </p:txBody>
      </p:sp>
      <p:sp>
        <p:nvSpPr>
          <p:cNvPr id="17" name="TextBox 16">
            <a:extLst>
              <a:ext uri="{FF2B5EF4-FFF2-40B4-BE49-F238E27FC236}">
                <a16:creationId xmlns:a16="http://schemas.microsoft.com/office/drawing/2014/main" id="{B64639CC-6427-7169-F6A3-46FE2913DC35}"/>
              </a:ext>
            </a:extLst>
          </p:cNvPr>
          <p:cNvSpPr txBox="1"/>
          <p:nvPr/>
        </p:nvSpPr>
        <p:spPr bwMode="gray">
          <a:xfrm>
            <a:off x="4212446" y="1948116"/>
            <a:ext cx="1456102" cy="749812"/>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Examine the target’s talent sources and flows between keys competitors </a:t>
            </a:r>
          </a:p>
        </p:txBody>
      </p:sp>
      <p:sp>
        <p:nvSpPr>
          <p:cNvPr id="22" name="TextBox 21">
            <a:extLst>
              <a:ext uri="{FF2B5EF4-FFF2-40B4-BE49-F238E27FC236}">
                <a16:creationId xmlns:a16="http://schemas.microsoft.com/office/drawing/2014/main" id="{BBFCECFF-ECFF-A33A-DD91-C38415B87937}"/>
              </a:ext>
            </a:extLst>
          </p:cNvPr>
          <p:cNvSpPr txBox="1"/>
          <p:nvPr/>
        </p:nvSpPr>
        <p:spPr bwMode="gray">
          <a:xfrm>
            <a:off x="10091828" y="1984756"/>
            <a:ext cx="1493260" cy="919089"/>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Analyze attrition and churn rates of the target’s employee base versus industry standards</a:t>
            </a:r>
          </a:p>
        </p:txBody>
      </p:sp>
      <p:pic>
        <p:nvPicPr>
          <p:cNvPr id="23" name="Picture 22">
            <a:extLst>
              <a:ext uri="{FF2B5EF4-FFF2-40B4-BE49-F238E27FC236}">
                <a16:creationId xmlns:a16="http://schemas.microsoft.com/office/drawing/2014/main" id="{21F9D894-74A6-9315-E860-49873B9CDB00}"/>
              </a:ext>
            </a:extLst>
          </p:cNvPr>
          <p:cNvPicPr>
            <a:picLocks noChangeAspect="1"/>
          </p:cNvPicPr>
          <p:nvPr/>
        </p:nvPicPr>
        <p:blipFill>
          <a:blip r:embed="rId2"/>
          <a:stretch>
            <a:fillRect/>
          </a:stretch>
        </p:blipFill>
        <p:spPr>
          <a:xfrm>
            <a:off x="6522860" y="4582067"/>
            <a:ext cx="2703058" cy="1520470"/>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EBD17DC1-3AF2-88F5-1E45-AB6509D1CF48}"/>
              </a:ext>
            </a:extLst>
          </p:cNvPr>
          <p:cNvPicPr>
            <a:picLocks noChangeAspect="1"/>
          </p:cNvPicPr>
          <p:nvPr/>
        </p:nvPicPr>
        <p:blipFill>
          <a:blip r:embed="rId3"/>
          <a:stretch>
            <a:fillRect/>
          </a:stretch>
        </p:blipFill>
        <p:spPr>
          <a:xfrm>
            <a:off x="6522856" y="1967960"/>
            <a:ext cx="2669879" cy="1501807"/>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0E772B4C-785A-B766-F781-946389A73FBE}"/>
              </a:ext>
            </a:extLst>
          </p:cNvPr>
          <p:cNvPicPr>
            <a:picLocks noChangeAspect="1"/>
          </p:cNvPicPr>
          <p:nvPr/>
        </p:nvPicPr>
        <p:blipFill>
          <a:blip r:embed="rId4"/>
          <a:stretch>
            <a:fillRect/>
          </a:stretch>
        </p:blipFill>
        <p:spPr>
          <a:xfrm>
            <a:off x="611039" y="1958839"/>
            <a:ext cx="2731712" cy="1536588"/>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03762565-5DD9-1B50-D806-87F3371DF831}"/>
              </a:ext>
            </a:extLst>
          </p:cNvPr>
          <p:cNvPicPr>
            <a:picLocks noChangeAspect="1"/>
          </p:cNvPicPr>
          <p:nvPr/>
        </p:nvPicPr>
        <p:blipFill>
          <a:blip r:embed="rId5"/>
          <a:stretch>
            <a:fillRect/>
          </a:stretch>
        </p:blipFill>
        <p:spPr>
          <a:xfrm>
            <a:off x="1314899" y="2392574"/>
            <a:ext cx="2731711" cy="1536587"/>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1FD884E0-D379-533B-32FF-4FA398FC3139}"/>
              </a:ext>
            </a:extLst>
          </p:cNvPr>
          <p:cNvPicPr>
            <a:picLocks noChangeAspect="1"/>
          </p:cNvPicPr>
          <p:nvPr/>
        </p:nvPicPr>
        <p:blipFill>
          <a:blip r:embed="rId6"/>
          <a:stretch>
            <a:fillRect/>
          </a:stretch>
        </p:blipFill>
        <p:spPr>
          <a:xfrm>
            <a:off x="611096" y="4596565"/>
            <a:ext cx="2703055" cy="1520468"/>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3D8079EE-5F56-F4EE-D1D7-3FBB286BF7C9}"/>
              </a:ext>
            </a:extLst>
          </p:cNvPr>
          <p:cNvPicPr>
            <a:picLocks noChangeAspect="1"/>
          </p:cNvPicPr>
          <p:nvPr/>
        </p:nvPicPr>
        <p:blipFill>
          <a:blip r:embed="rId7"/>
          <a:stretch>
            <a:fillRect/>
          </a:stretch>
        </p:blipFill>
        <p:spPr>
          <a:xfrm>
            <a:off x="7226716" y="4936355"/>
            <a:ext cx="2703058" cy="1520470"/>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E55623AF-6019-352D-3FA1-55E2172B60C9}"/>
              </a:ext>
            </a:extLst>
          </p:cNvPr>
          <p:cNvPicPr>
            <a:picLocks noChangeAspect="1"/>
          </p:cNvPicPr>
          <p:nvPr/>
        </p:nvPicPr>
        <p:blipFill>
          <a:blip r:embed="rId8"/>
          <a:stretch>
            <a:fillRect/>
          </a:stretch>
        </p:blipFill>
        <p:spPr>
          <a:xfrm>
            <a:off x="7226716" y="2431779"/>
            <a:ext cx="2669877" cy="1501806"/>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30" name="Picture 29">
            <a:extLst>
              <a:ext uri="{FF2B5EF4-FFF2-40B4-BE49-F238E27FC236}">
                <a16:creationId xmlns:a16="http://schemas.microsoft.com/office/drawing/2014/main" id="{843087CD-4F05-C7B7-F074-21671158E2AA}"/>
              </a:ext>
            </a:extLst>
          </p:cNvPr>
          <p:cNvPicPr>
            <a:picLocks noChangeAspect="1"/>
          </p:cNvPicPr>
          <p:nvPr/>
        </p:nvPicPr>
        <p:blipFill>
          <a:blip r:embed="rId9"/>
          <a:stretch>
            <a:fillRect/>
          </a:stretch>
        </p:blipFill>
        <p:spPr>
          <a:xfrm>
            <a:off x="1314956" y="4936355"/>
            <a:ext cx="2703058" cy="1520470"/>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6" name="Graphic 5">
            <a:extLst>
              <a:ext uri="{FF2B5EF4-FFF2-40B4-BE49-F238E27FC236}">
                <a16:creationId xmlns:a16="http://schemas.microsoft.com/office/drawing/2014/main" id="{11ECE963-D24F-8B8E-E6AF-7BF564C744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18288" y="409884"/>
            <a:ext cx="1066800" cy="221895"/>
          </a:xfrm>
          <a:prstGeom prst="rect">
            <a:avLst/>
          </a:prstGeom>
        </p:spPr>
      </p:pic>
      <p:sp>
        <p:nvSpPr>
          <p:cNvPr id="18" name="Subtitle 2">
            <a:extLst>
              <a:ext uri="{FF2B5EF4-FFF2-40B4-BE49-F238E27FC236}">
                <a16:creationId xmlns:a16="http://schemas.microsoft.com/office/drawing/2014/main" id="{78D2B3A8-51B8-7541-D636-5063B43DFF74}"/>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19" name="Straight Connector 18">
            <a:extLst>
              <a:ext uri="{FF2B5EF4-FFF2-40B4-BE49-F238E27FC236}">
                <a16:creationId xmlns:a16="http://schemas.microsoft.com/office/drawing/2014/main" id="{312BAFD7-4A67-7B65-52E1-957339D9B8FD}"/>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6A1E14E-6C99-7A0B-E7C8-5EFD12D3E514}"/>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b="1">
                <a:solidFill>
                  <a:srgbClr val="A80867"/>
                </a:solidFill>
                <a:latin typeface="Graphik Semibold" panose="020B0503030202060203" pitchFamily="34" charset="77"/>
              </a:rPr>
              <a:t>5) </a:t>
            </a:r>
            <a:r>
              <a:rPr lang="en-US" sz="2000" b="1">
                <a:solidFill>
                  <a:srgbClr val="263238"/>
                </a:solidFill>
                <a:latin typeface="Graphik Semibold" panose="020B0503030202060203" pitchFamily="34" charset="77"/>
              </a:rPr>
              <a:t>Due Diligence </a:t>
            </a:r>
            <a:r>
              <a:rPr lang="en-US" sz="2000">
                <a:solidFill>
                  <a:srgbClr val="263238"/>
                </a:solidFill>
                <a:latin typeface="Graphik Regular" panose="020B0503030202060203" pitchFamily="34" charset="77"/>
              </a:rPr>
              <a:t>| Talent Attraction &amp; Retention</a:t>
            </a:r>
          </a:p>
        </p:txBody>
      </p:sp>
    </p:spTree>
    <p:extLst>
      <p:ext uri="{BB962C8B-B14F-4D97-AF65-F5344CB8AC3E}">
        <p14:creationId xmlns:p14="http://schemas.microsoft.com/office/powerpoint/2010/main" val="2492855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54B7029-4E25-9B45-C1DA-4E5BBDFD3842}"/>
              </a:ext>
            </a:extLst>
          </p:cNvPr>
          <p:cNvSpPr txBox="1"/>
          <p:nvPr/>
        </p:nvSpPr>
        <p:spPr>
          <a:xfrm>
            <a:off x="5173430" y="1936585"/>
            <a:ext cx="6411658" cy="3893758"/>
          </a:xfrm>
          <a:prstGeom prst="rect">
            <a:avLst/>
          </a:prstGeom>
          <a:noFill/>
        </p:spPr>
        <p:txBody>
          <a:bodyPr wrap="square">
            <a:spAutoFit/>
          </a:bodyPr>
          <a:lstStyle/>
          <a:p>
            <a:pPr marL="0" indent="0">
              <a:lnSpc>
                <a:spcPct val="250000"/>
              </a:lnSpc>
              <a:buNone/>
            </a:pPr>
            <a:r>
              <a:rPr lang="en-US" sz="1800">
                <a:solidFill>
                  <a:srgbClr val="263238"/>
                </a:solidFill>
                <a:latin typeface="Graphik Regular" panose="020B0503030202060203" pitchFamily="34" charset="77"/>
              </a:rPr>
              <a:t>Introduction to Aura</a:t>
            </a:r>
            <a:br>
              <a:rPr lang="en-US" sz="1800">
                <a:solidFill>
                  <a:srgbClr val="263238"/>
                </a:solidFill>
                <a:latin typeface="Graphik Regular" panose="020B0503030202060203" pitchFamily="34" charset="77"/>
              </a:rPr>
            </a:br>
            <a:r>
              <a:rPr lang="en-US" sz="1800">
                <a:solidFill>
                  <a:srgbClr val="263238"/>
                </a:solidFill>
                <a:latin typeface="Graphik Regular" panose="020B0503030202060203" pitchFamily="34" charset="77"/>
              </a:rPr>
              <a:t>Due Diligence: Key use cases &amp; sample outputs</a:t>
            </a:r>
          </a:p>
          <a:p>
            <a:pPr marL="0" indent="0">
              <a:lnSpc>
                <a:spcPct val="250000"/>
              </a:lnSpc>
              <a:buNone/>
            </a:pPr>
            <a:r>
              <a:rPr lang="en-US" sz="1800" b="1">
                <a:solidFill>
                  <a:srgbClr val="CE0B80"/>
                </a:solidFill>
                <a:latin typeface="Graphik Semibold" panose="020B0503030202060203" pitchFamily="34" charset="77"/>
              </a:rPr>
              <a:t>General Consulting: Key use cases &amp; sample outputs</a:t>
            </a:r>
          </a:p>
          <a:p>
            <a:pPr marL="0" indent="0">
              <a:lnSpc>
                <a:spcPct val="250000"/>
              </a:lnSpc>
              <a:buNone/>
            </a:pPr>
            <a:r>
              <a:rPr lang="en-US" sz="1800">
                <a:solidFill>
                  <a:srgbClr val="263238"/>
                </a:solidFill>
                <a:latin typeface="Graphik Regular" panose="020B0503030202060203" pitchFamily="34" charset="77"/>
              </a:rPr>
              <a:t>How to get started now</a:t>
            </a:r>
          </a:p>
          <a:p>
            <a:pPr marL="0" indent="0">
              <a:lnSpc>
                <a:spcPct val="250000"/>
              </a:lnSpc>
              <a:buNone/>
            </a:pPr>
            <a:r>
              <a:rPr lang="en-US" sz="1800">
                <a:solidFill>
                  <a:srgbClr val="263238"/>
                </a:solidFill>
                <a:latin typeface="Graphik Regular" panose="020B0503030202060203" pitchFamily="34" charset="77"/>
              </a:rPr>
              <a:t>FAQs and additional information</a:t>
            </a:r>
            <a:endParaRPr lang="en-US" sz="2000">
              <a:solidFill>
                <a:srgbClr val="263238"/>
              </a:solidFill>
              <a:latin typeface="Graphik Regular" panose="020B0503030202060203" pitchFamily="34" charset="77"/>
            </a:endParaRPr>
          </a:p>
        </p:txBody>
      </p:sp>
      <p:sp>
        <p:nvSpPr>
          <p:cNvPr id="12" name="Rectangle 11">
            <a:extLst>
              <a:ext uri="{FF2B5EF4-FFF2-40B4-BE49-F238E27FC236}">
                <a16:creationId xmlns:a16="http://schemas.microsoft.com/office/drawing/2014/main" id="{2E42FD8B-3005-E33C-5755-193D7A84F852}"/>
              </a:ext>
            </a:extLst>
          </p:cNvPr>
          <p:cNvSpPr/>
          <p:nvPr/>
        </p:nvSpPr>
        <p:spPr>
          <a:xfrm>
            <a:off x="5079031" y="3729233"/>
            <a:ext cx="81699" cy="417322"/>
          </a:xfrm>
          <a:prstGeom prst="rect">
            <a:avLst/>
          </a:prstGeom>
          <a:solidFill>
            <a:srgbClr val="CE0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3E80628-AA43-E2FE-1E5D-B3BCE446BE8F}"/>
              </a:ext>
            </a:extLst>
          </p:cNvPr>
          <p:cNvSpPr txBox="1"/>
          <p:nvPr/>
        </p:nvSpPr>
        <p:spPr>
          <a:xfrm>
            <a:off x="527268" y="2016981"/>
            <a:ext cx="3708255" cy="646331"/>
          </a:xfrm>
          <a:prstGeom prst="rect">
            <a:avLst/>
          </a:prstGeom>
          <a:noFill/>
        </p:spPr>
        <p:txBody>
          <a:bodyPr wrap="square">
            <a:spAutoFit/>
          </a:bodyPr>
          <a:lstStyle/>
          <a:p>
            <a:pPr marL="0" indent="0">
              <a:buNone/>
            </a:pPr>
            <a:r>
              <a:rPr lang="en-US" sz="3600">
                <a:solidFill>
                  <a:srgbClr val="263238"/>
                </a:solidFill>
                <a:latin typeface="Graphik Regular" panose="020B0503030202060203" pitchFamily="34" charset="77"/>
              </a:rPr>
              <a:t>Agenda</a:t>
            </a:r>
          </a:p>
        </p:txBody>
      </p:sp>
      <p:pic>
        <p:nvPicPr>
          <p:cNvPr id="2" name="Graphic 1">
            <a:extLst>
              <a:ext uri="{FF2B5EF4-FFF2-40B4-BE49-F238E27FC236}">
                <a16:creationId xmlns:a16="http://schemas.microsoft.com/office/drawing/2014/main" id="{A9CF2213-34DD-57FB-10D7-3A71422B2B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18288" y="409884"/>
            <a:ext cx="1066800" cy="221895"/>
          </a:xfrm>
          <a:prstGeom prst="rect">
            <a:avLst/>
          </a:prstGeom>
        </p:spPr>
      </p:pic>
      <p:sp>
        <p:nvSpPr>
          <p:cNvPr id="3" name="Subtitle 2">
            <a:extLst>
              <a:ext uri="{FF2B5EF4-FFF2-40B4-BE49-F238E27FC236}">
                <a16:creationId xmlns:a16="http://schemas.microsoft.com/office/drawing/2014/main" id="{2F86C85E-29AF-707B-3C3D-3D0F65EE3B56}"/>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4" name="Straight Connector 3">
            <a:extLst>
              <a:ext uri="{FF2B5EF4-FFF2-40B4-BE49-F238E27FC236}">
                <a16:creationId xmlns:a16="http://schemas.microsoft.com/office/drawing/2014/main" id="{495CD87B-633F-ADF1-60D4-F85BC246BD28}"/>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4007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btfpStatusSticker513457">
            <a:extLst>
              <a:ext uri="{FF2B5EF4-FFF2-40B4-BE49-F238E27FC236}">
                <a16:creationId xmlns:a16="http://schemas.microsoft.com/office/drawing/2014/main" id="{017FC79D-7B98-3E1E-EF14-160B1B1D52B2}"/>
              </a:ext>
            </a:extLst>
          </p:cNvPr>
          <p:cNvGrpSpPr/>
          <p:nvPr>
            <p:custDataLst>
              <p:tags r:id="rId1"/>
            </p:custDataLst>
          </p:nvPr>
        </p:nvGrpSpPr>
        <p:grpSpPr>
          <a:xfrm>
            <a:off x="9080097" y="939239"/>
            <a:ext cx="2580640" cy="235611"/>
            <a:chOff x="-2450155" y="876300"/>
            <a:chExt cx="2580640" cy="235611"/>
          </a:xfrm>
        </p:grpSpPr>
        <p:sp>
          <p:nvSpPr>
            <p:cNvPr id="3" name="btfpStatusStickerText513457">
              <a:extLst>
                <a:ext uri="{FF2B5EF4-FFF2-40B4-BE49-F238E27FC236}">
                  <a16:creationId xmlns:a16="http://schemas.microsoft.com/office/drawing/2014/main" id="{315EEAE9-889E-EEAD-1A93-08CCAD6357CC}"/>
                </a:ext>
              </a:extLst>
            </p:cNvPr>
            <p:cNvSpPr txBox="1"/>
            <p:nvPr/>
          </p:nvSpPr>
          <p:spPr bwMode="gray">
            <a:xfrm>
              <a:off x="-2450155" y="876300"/>
              <a:ext cx="2580640" cy="235611"/>
            </a:xfrm>
            <a:prstGeom prst="rect">
              <a:avLst/>
            </a:prstGeom>
            <a:noFill/>
          </p:spPr>
          <p:txBody>
            <a:bodyPr vert="horz" wrap="square" lIns="72073" tIns="25226" rIns="0" bIns="25226" rtlCol="0" anchor="t">
              <a:spAutoFit/>
            </a:bodyPr>
            <a:lstStyle/>
            <a:p>
              <a:pPr marL="0" indent="0" algn="r">
                <a:spcBef>
                  <a:spcPts val="0"/>
                </a:spcBef>
                <a:buNone/>
              </a:pPr>
              <a:r>
                <a:rPr lang="en-US" sz="1200" cap="all" spc="450">
                  <a:solidFill>
                    <a:srgbClr val="263238"/>
                  </a:solidFill>
                  <a:latin typeface="Graphik Medium" panose="020B0503030202060203" pitchFamily="34" charset="77"/>
                </a:rPr>
                <a:t>NOT EXHAUSTIVE</a:t>
              </a:r>
            </a:p>
          </p:txBody>
        </p:sp>
        <p:cxnSp>
          <p:nvCxnSpPr>
            <p:cNvPr id="4" name="btfpStatusStickerLine513457">
              <a:extLst>
                <a:ext uri="{FF2B5EF4-FFF2-40B4-BE49-F238E27FC236}">
                  <a16:creationId xmlns:a16="http://schemas.microsoft.com/office/drawing/2014/main" id="{7BFF6EB3-EA68-32FE-1E24-0D8BECC8B72C}"/>
                </a:ext>
              </a:extLst>
            </p:cNvPr>
            <p:cNvCxnSpPr/>
            <p:nvPr/>
          </p:nvCxnSpPr>
          <p:spPr bwMode="gray">
            <a:xfrm rot="720000">
              <a:off x="-2143023" y="876300"/>
              <a:ext cx="0" cy="235611"/>
            </a:xfrm>
            <a:prstGeom prst="line">
              <a:avLst/>
            </a:prstGeom>
            <a:ln w="19050" cap="flat" cmpd="sng">
              <a:solidFill>
                <a:srgbClr val="000000"/>
              </a:solidFill>
              <a:prstDash val="solid"/>
              <a:miter lim="800000"/>
              <a:headEnd type="none"/>
              <a:tailEnd type="none" w="med" len="lg"/>
            </a:ln>
          </p:spPr>
          <p:style>
            <a:lnRef idx="1">
              <a:schemeClr val="accent1"/>
            </a:lnRef>
            <a:fillRef idx="0">
              <a:schemeClr val="accent1"/>
            </a:fillRef>
            <a:effectRef idx="0">
              <a:schemeClr val="accent1"/>
            </a:effectRef>
            <a:fontRef idx="minor">
              <a:schemeClr val="tx1"/>
            </a:fontRef>
          </p:style>
        </p:cxnSp>
      </p:grpSp>
      <p:grpSp>
        <p:nvGrpSpPr>
          <p:cNvPr id="9" name="btfpRowHeaderBox743213">
            <a:extLst>
              <a:ext uri="{FF2B5EF4-FFF2-40B4-BE49-F238E27FC236}">
                <a16:creationId xmlns:a16="http://schemas.microsoft.com/office/drawing/2014/main" id="{829947CF-1EBD-50C0-D9AB-D3389B8199F9}"/>
              </a:ext>
            </a:extLst>
          </p:cNvPr>
          <p:cNvGrpSpPr/>
          <p:nvPr>
            <p:custDataLst>
              <p:tags r:id="rId2"/>
            </p:custDataLst>
          </p:nvPr>
        </p:nvGrpSpPr>
        <p:grpSpPr>
          <a:xfrm>
            <a:off x="571231" y="1339349"/>
            <a:ext cx="1345995" cy="1224000"/>
            <a:chOff x="330198" y="1270000"/>
            <a:chExt cx="2637984" cy="972979"/>
          </a:xfrm>
        </p:grpSpPr>
        <p:sp>
          <p:nvSpPr>
            <p:cNvPr id="10" name="btfpRowHeaderBoxText743213">
              <a:extLst>
                <a:ext uri="{FF2B5EF4-FFF2-40B4-BE49-F238E27FC236}">
                  <a16:creationId xmlns:a16="http://schemas.microsoft.com/office/drawing/2014/main" id="{24D0D9AD-207F-3B96-3721-75C31BFA4FC9}"/>
                </a:ext>
              </a:extLst>
            </p:cNvPr>
            <p:cNvSpPr txBox="1"/>
            <p:nvPr/>
          </p:nvSpPr>
          <p:spPr bwMode="gray">
            <a:xfrm>
              <a:off x="330198" y="1570414"/>
              <a:ext cx="2637984" cy="368148"/>
            </a:xfrm>
            <a:prstGeom prst="rect">
              <a:avLst/>
            </a:prstGeom>
            <a:noFill/>
          </p:spPr>
          <p:txBody>
            <a:bodyPr vert="horz" wrap="square" lIns="36036" tIns="36036" rIns="180181" bIns="36036" rtlCol="0" anchor="t">
              <a:noAutofit/>
            </a:bodyPr>
            <a:lstStyle/>
            <a:p>
              <a:pPr marL="0" indent="0">
                <a:spcBef>
                  <a:spcPts val="0"/>
                </a:spcBef>
                <a:buNone/>
              </a:pPr>
              <a:r>
                <a:rPr lang="en-US" sz="1400" b="1">
                  <a:solidFill>
                    <a:srgbClr val="A80867"/>
                  </a:solidFill>
                  <a:latin typeface="Graphik Semibold" panose="020B0503030202060203" pitchFamily="34" charset="77"/>
                </a:rPr>
                <a:t>Cost Optimization</a:t>
              </a:r>
            </a:p>
          </p:txBody>
        </p:sp>
        <p:cxnSp>
          <p:nvCxnSpPr>
            <p:cNvPr id="11" name="btfpRowHeaderBoxLine743213">
              <a:extLst>
                <a:ext uri="{FF2B5EF4-FFF2-40B4-BE49-F238E27FC236}">
                  <a16:creationId xmlns:a16="http://schemas.microsoft.com/office/drawing/2014/main" id="{D6C15342-3CBF-7727-1FA1-E490B0B7D94E}"/>
                </a:ext>
              </a:extLst>
            </p:cNvPr>
            <p:cNvCxnSpPr/>
            <p:nvPr/>
          </p:nvCxnSpPr>
          <p:spPr bwMode="gray">
            <a:xfrm>
              <a:off x="2870200" y="1270000"/>
              <a:ext cx="0" cy="972979"/>
            </a:xfrm>
            <a:prstGeom prst="line">
              <a:avLst/>
            </a:prstGeom>
            <a:ln w="7620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2" name="btfpRowHeaderBox743213">
            <a:extLst>
              <a:ext uri="{FF2B5EF4-FFF2-40B4-BE49-F238E27FC236}">
                <a16:creationId xmlns:a16="http://schemas.microsoft.com/office/drawing/2014/main" id="{D5DAB3A3-5CC1-7262-23D2-E4AA0653E08D}"/>
              </a:ext>
            </a:extLst>
          </p:cNvPr>
          <p:cNvGrpSpPr/>
          <p:nvPr>
            <p:custDataLst>
              <p:tags r:id="rId3"/>
            </p:custDataLst>
          </p:nvPr>
        </p:nvGrpSpPr>
        <p:grpSpPr>
          <a:xfrm>
            <a:off x="571232" y="2711839"/>
            <a:ext cx="1296000" cy="1224000"/>
            <a:chOff x="330200" y="1270000"/>
            <a:chExt cx="2540000" cy="972979"/>
          </a:xfrm>
        </p:grpSpPr>
        <p:sp>
          <p:nvSpPr>
            <p:cNvPr id="13" name="btfpRowHeaderBoxText743213">
              <a:extLst>
                <a:ext uri="{FF2B5EF4-FFF2-40B4-BE49-F238E27FC236}">
                  <a16:creationId xmlns:a16="http://schemas.microsoft.com/office/drawing/2014/main" id="{E6075972-A28D-CDB5-7DCA-2AF21C4523DF}"/>
                </a:ext>
              </a:extLst>
            </p:cNvPr>
            <p:cNvSpPr txBox="1"/>
            <p:nvPr/>
          </p:nvSpPr>
          <p:spPr bwMode="gray">
            <a:xfrm>
              <a:off x="330200" y="1536492"/>
              <a:ext cx="2540000" cy="357713"/>
            </a:xfrm>
            <a:prstGeom prst="rect">
              <a:avLst/>
            </a:prstGeom>
            <a:noFill/>
          </p:spPr>
          <p:txBody>
            <a:bodyPr vert="horz" wrap="square" lIns="36036" tIns="36036" rIns="180181" bIns="36036" rtlCol="0" anchor="t">
              <a:noAutofit/>
            </a:bodyPr>
            <a:lstStyle/>
            <a:p>
              <a:pPr marL="0" indent="0">
                <a:spcBef>
                  <a:spcPts val="0"/>
                </a:spcBef>
                <a:buNone/>
              </a:pPr>
              <a:r>
                <a:rPr lang="en-US" sz="1400" b="1">
                  <a:solidFill>
                    <a:srgbClr val="A80867"/>
                  </a:solidFill>
                  <a:latin typeface="Graphik Semibold" panose="020B0503030202060203" pitchFamily="34" charset="77"/>
                </a:rPr>
                <a:t>Operating Model</a:t>
              </a:r>
            </a:p>
            <a:p>
              <a:pPr marL="0" indent="0">
                <a:spcBef>
                  <a:spcPts val="0"/>
                </a:spcBef>
                <a:buNone/>
              </a:pPr>
              <a:endParaRPr lang="en-US" sz="1400" b="1">
                <a:solidFill>
                  <a:srgbClr val="000000"/>
                </a:solidFill>
                <a:latin typeface="Graphik Semibold" panose="020B0503030202060203" pitchFamily="34" charset="77"/>
              </a:endParaRPr>
            </a:p>
          </p:txBody>
        </p:sp>
        <p:cxnSp>
          <p:nvCxnSpPr>
            <p:cNvPr id="14" name="btfpRowHeaderBoxLine743213">
              <a:extLst>
                <a:ext uri="{FF2B5EF4-FFF2-40B4-BE49-F238E27FC236}">
                  <a16:creationId xmlns:a16="http://schemas.microsoft.com/office/drawing/2014/main" id="{E2503A12-5EFA-415A-CFE0-9712E4B392C7}"/>
                </a:ext>
              </a:extLst>
            </p:cNvPr>
            <p:cNvCxnSpPr/>
            <p:nvPr/>
          </p:nvCxnSpPr>
          <p:spPr bwMode="gray">
            <a:xfrm>
              <a:off x="2870200" y="1270000"/>
              <a:ext cx="0" cy="972979"/>
            </a:xfrm>
            <a:prstGeom prst="line">
              <a:avLst/>
            </a:prstGeom>
            <a:ln w="7620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5" name="btfpRowHeaderBox743213">
            <a:extLst>
              <a:ext uri="{FF2B5EF4-FFF2-40B4-BE49-F238E27FC236}">
                <a16:creationId xmlns:a16="http://schemas.microsoft.com/office/drawing/2014/main" id="{EC74050C-8985-DC9F-13A7-6E170DB38BAB}"/>
              </a:ext>
            </a:extLst>
          </p:cNvPr>
          <p:cNvGrpSpPr/>
          <p:nvPr>
            <p:custDataLst>
              <p:tags r:id="rId4"/>
            </p:custDataLst>
          </p:nvPr>
        </p:nvGrpSpPr>
        <p:grpSpPr>
          <a:xfrm>
            <a:off x="571232" y="4084329"/>
            <a:ext cx="1296000" cy="1224000"/>
            <a:chOff x="330200" y="1270000"/>
            <a:chExt cx="2540000" cy="972979"/>
          </a:xfrm>
        </p:grpSpPr>
        <p:sp>
          <p:nvSpPr>
            <p:cNvPr id="16" name="btfpRowHeaderBoxText743213">
              <a:extLst>
                <a:ext uri="{FF2B5EF4-FFF2-40B4-BE49-F238E27FC236}">
                  <a16:creationId xmlns:a16="http://schemas.microsoft.com/office/drawing/2014/main" id="{32A2FB07-1F50-88D1-A9EC-8C94FB61E931}"/>
                </a:ext>
              </a:extLst>
            </p:cNvPr>
            <p:cNvSpPr txBox="1"/>
            <p:nvPr/>
          </p:nvSpPr>
          <p:spPr bwMode="gray">
            <a:xfrm>
              <a:off x="330200" y="1580849"/>
              <a:ext cx="2540000" cy="357713"/>
            </a:xfrm>
            <a:prstGeom prst="rect">
              <a:avLst/>
            </a:prstGeom>
            <a:noFill/>
          </p:spPr>
          <p:txBody>
            <a:bodyPr vert="horz" wrap="square" lIns="36036" tIns="36036" rIns="180181" bIns="36036" rtlCol="0" anchor="t">
              <a:noAutofit/>
            </a:bodyPr>
            <a:lstStyle/>
            <a:p>
              <a:pPr marL="0" indent="0">
                <a:spcBef>
                  <a:spcPts val="0"/>
                </a:spcBef>
                <a:buNone/>
              </a:pPr>
              <a:r>
                <a:rPr lang="en-US" sz="1400" b="1">
                  <a:solidFill>
                    <a:srgbClr val="A80867"/>
                  </a:solidFill>
                  <a:latin typeface="Graphik Semibold" panose="020B0503030202060203" pitchFamily="34" charset="77"/>
                </a:rPr>
                <a:t>Capability Assessment</a:t>
              </a:r>
            </a:p>
            <a:p>
              <a:pPr marL="0" indent="0">
                <a:spcBef>
                  <a:spcPts val="0"/>
                </a:spcBef>
                <a:buNone/>
              </a:pPr>
              <a:endParaRPr lang="en-US" sz="1400" b="1">
                <a:solidFill>
                  <a:srgbClr val="000000"/>
                </a:solidFill>
                <a:latin typeface="Graphik Semibold" panose="020B0503030202060203" pitchFamily="34" charset="77"/>
              </a:endParaRPr>
            </a:p>
          </p:txBody>
        </p:sp>
        <p:cxnSp>
          <p:nvCxnSpPr>
            <p:cNvPr id="17" name="btfpRowHeaderBoxLine743213">
              <a:extLst>
                <a:ext uri="{FF2B5EF4-FFF2-40B4-BE49-F238E27FC236}">
                  <a16:creationId xmlns:a16="http://schemas.microsoft.com/office/drawing/2014/main" id="{BD4D026B-DFA1-9ACB-9C1A-EFAE72378CCC}"/>
                </a:ext>
              </a:extLst>
            </p:cNvPr>
            <p:cNvCxnSpPr/>
            <p:nvPr/>
          </p:nvCxnSpPr>
          <p:spPr bwMode="gray">
            <a:xfrm>
              <a:off x="2870200" y="1270000"/>
              <a:ext cx="0" cy="972979"/>
            </a:xfrm>
            <a:prstGeom prst="line">
              <a:avLst/>
            </a:prstGeom>
            <a:ln w="7620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8" name="btfpRowHeaderBox743213">
            <a:extLst>
              <a:ext uri="{FF2B5EF4-FFF2-40B4-BE49-F238E27FC236}">
                <a16:creationId xmlns:a16="http://schemas.microsoft.com/office/drawing/2014/main" id="{E662F5BA-FC03-674D-90E3-909E9636927A}"/>
              </a:ext>
            </a:extLst>
          </p:cNvPr>
          <p:cNvGrpSpPr/>
          <p:nvPr>
            <p:custDataLst>
              <p:tags r:id="rId5"/>
            </p:custDataLst>
          </p:nvPr>
        </p:nvGrpSpPr>
        <p:grpSpPr>
          <a:xfrm>
            <a:off x="571232" y="5456820"/>
            <a:ext cx="1296000" cy="1224000"/>
            <a:chOff x="330200" y="1270000"/>
            <a:chExt cx="2540000" cy="972979"/>
          </a:xfrm>
        </p:grpSpPr>
        <p:sp>
          <p:nvSpPr>
            <p:cNvPr id="19" name="btfpRowHeaderBoxText743213">
              <a:extLst>
                <a:ext uri="{FF2B5EF4-FFF2-40B4-BE49-F238E27FC236}">
                  <a16:creationId xmlns:a16="http://schemas.microsoft.com/office/drawing/2014/main" id="{601EAE1F-6C78-E759-5061-ADD4C4C71F89}"/>
                </a:ext>
              </a:extLst>
            </p:cNvPr>
            <p:cNvSpPr txBox="1"/>
            <p:nvPr/>
          </p:nvSpPr>
          <p:spPr bwMode="gray">
            <a:xfrm>
              <a:off x="330200" y="1566186"/>
              <a:ext cx="2540000" cy="380606"/>
            </a:xfrm>
            <a:prstGeom prst="rect">
              <a:avLst/>
            </a:prstGeom>
            <a:noFill/>
          </p:spPr>
          <p:txBody>
            <a:bodyPr vert="horz" wrap="square" lIns="36036" tIns="36036" rIns="144000" bIns="36036" rtlCol="0" anchor="t">
              <a:noAutofit/>
            </a:bodyPr>
            <a:lstStyle/>
            <a:p>
              <a:pPr marL="0" indent="0">
                <a:spcBef>
                  <a:spcPts val="0"/>
                </a:spcBef>
                <a:buNone/>
              </a:pPr>
              <a:r>
                <a:rPr lang="en-US" sz="1400" b="1">
                  <a:solidFill>
                    <a:srgbClr val="A80867"/>
                  </a:solidFill>
                  <a:latin typeface="Graphik Semibold" panose="020B0503030202060203" pitchFamily="34" charset="77"/>
                </a:rPr>
                <a:t>Talent Strategy</a:t>
              </a:r>
            </a:p>
          </p:txBody>
        </p:sp>
        <p:cxnSp>
          <p:nvCxnSpPr>
            <p:cNvPr id="20" name="btfpRowHeaderBoxLine743213">
              <a:extLst>
                <a:ext uri="{FF2B5EF4-FFF2-40B4-BE49-F238E27FC236}">
                  <a16:creationId xmlns:a16="http://schemas.microsoft.com/office/drawing/2014/main" id="{73DB69B4-CE02-54F0-C1FA-41BB5D320D12}"/>
                </a:ext>
              </a:extLst>
            </p:cNvPr>
            <p:cNvCxnSpPr/>
            <p:nvPr/>
          </p:nvCxnSpPr>
          <p:spPr bwMode="gray">
            <a:xfrm>
              <a:off x="2870200" y="1270000"/>
              <a:ext cx="0" cy="972979"/>
            </a:xfrm>
            <a:prstGeom prst="line">
              <a:avLst/>
            </a:prstGeom>
            <a:ln w="7620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9C06AE90-46C2-BCDB-B7D5-8B18C0DE45AF}"/>
              </a:ext>
            </a:extLst>
          </p:cNvPr>
          <p:cNvSpPr txBox="1"/>
          <p:nvPr/>
        </p:nvSpPr>
        <p:spPr bwMode="gray">
          <a:xfrm>
            <a:off x="1917234" y="4085067"/>
            <a:ext cx="10177200" cy="1180067"/>
          </a:xfrm>
          <a:prstGeom prst="rect">
            <a:avLst/>
          </a:prstGeom>
          <a:noFill/>
        </p:spPr>
        <p:txBody>
          <a:bodyPr wrap="square" anchor="ctr">
            <a:spAutoFit/>
          </a:bodyPr>
          <a:lstStyle/>
          <a:p>
            <a:pPr lvl="1">
              <a:lnSpc>
                <a:spcPts val="1720"/>
              </a:lnSpc>
              <a:buFont typeface="Arial" panose="020B0604020202020204" pitchFamily="34" charset="0"/>
              <a:buChar char="•"/>
            </a:pPr>
            <a:r>
              <a:rPr lang="en-US" sz="1200">
                <a:solidFill>
                  <a:schemeClr val="tx1"/>
                </a:solidFill>
                <a:latin typeface="Graphik Regular" panose="020B0503030202060203" pitchFamily="34" charset="77"/>
              </a:rPr>
              <a:t>What talent has the </a:t>
            </a:r>
            <a:r>
              <a:rPr lang="en-US" sz="1200">
                <a:solidFill>
                  <a:schemeClr val="tx1"/>
                </a:solidFill>
                <a:latin typeface="Graphik Medium" panose="020B0503030202060203" pitchFamily="34" charset="77"/>
              </a:rPr>
              <a:t>client invested in and where does it have gaps </a:t>
            </a:r>
            <a:r>
              <a:rPr lang="en-US" sz="1200">
                <a:solidFill>
                  <a:schemeClr val="tx1"/>
                </a:solidFill>
                <a:latin typeface="Graphik Regular" panose="020B0503030202060203" pitchFamily="34" charset="77"/>
              </a:rPr>
              <a:t>(e.g., Salesforce, AI &amp; Data capabilities)?</a:t>
            </a:r>
          </a:p>
          <a:p>
            <a:pPr lvl="1">
              <a:lnSpc>
                <a:spcPts val="1720"/>
              </a:lnSpc>
              <a:buFont typeface="Arial" panose="020B0604020202020204" pitchFamily="34" charset="0"/>
              <a:buChar char="•"/>
            </a:pPr>
            <a:r>
              <a:rPr lang="en-US" sz="1200">
                <a:solidFill>
                  <a:schemeClr val="tx1"/>
                </a:solidFill>
                <a:latin typeface="Graphik Regular" panose="020B0503030202060203" pitchFamily="34" charset="77"/>
              </a:rPr>
              <a:t>Does the client have the </a:t>
            </a:r>
            <a:r>
              <a:rPr lang="en-US" sz="1200">
                <a:solidFill>
                  <a:schemeClr val="tx1"/>
                </a:solidFill>
                <a:latin typeface="Graphik Medium" panose="020B0503030202060203" pitchFamily="34" charset="77"/>
              </a:rPr>
              <a:t>right mix of talent within its key capabilities </a:t>
            </a:r>
            <a:r>
              <a:rPr lang="en-US" sz="1200">
                <a:solidFill>
                  <a:schemeClr val="tx1"/>
                </a:solidFill>
                <a:latin typeface="Graphik Regular" panose="020B0503030202060203" pitchFamily="34" charset="77"/>
              </a:rPr>
              <a:t>to drive growth?  </a:t>
            </a:r>
          </a:p>
          <a:p>
            <a:pPr lvl="1">
              <a:lnSpc>
                <a:spcPts val="1720"/>
              </a:lnSpc>
              <a:buFont typeface="Arial" panose="020B0604020202020204" pitchFamily="34" charset="0"/>
              <a:buChar char="•"/>
            </a:pPr>
            <a:r>
              <a:rPr lang="en-US" sz="1200">
                <a:solidFill>
                  <a:schemeClr val="tx1"/>
                </a:solidFill>
                <a:latin typeface="Graphik Regular" panose="020B0503030202060203" pitchFamily="34" charset="77"/>
              </a:rPr>
              <a:t>Does the client have the required</a:t>
            </a:r>
            <a:r>
              <a:rPr lang="en-US" sz="1200" b="1">
                <a:solidFill>
                  <a:schemeClr val="tx1"/>
                </a:solidFill>
                <a:latin typeface="Graphik Regular" panose="020B0503030202060203" pitchFamily="34" charset="77"/>
              </a:rPr>
              <a:t> </a:t>
            </a:r>
            <a:r>
              <a:rPr lang="en-US" sz="1200">
                <a:solidFill>
                  <a:schemeClr val="tx1"/>
                </a:solidFill>
                <a:latin typeface="Graphik Medium" panose="020B0503030202060203" pitchFamily="34" charset="77"/>
              </a:rPr>
              <a:t>levels of experience and education </a:t>
            </a:r>
            <a:r>
              <a:rPr lang="en-US" sz="1200">
                <a:latin typeface="Graphik Regular" panose="020B0503030202060203" pitchFamily="34" charset="77"/>
              </a:rPr>
              <a:t>in its workforce?</a:t>
            </a:r>
          </a:p>
          <a:p>
            <a:pPr lvl="1">
              <a:lnSpc>
                <a:spcPts val="1720"/>
              </a:lnSpc>
              <a:buFont typeface="Arial" panose="020B0604020202020204" pitchFamily="34" charset="0"/>
              <a:buChar char="•"/>
            </a:pPr>
            <a:r>
              <a:rPr lang="en-US" sz="1200">
                <a:solidFill>
                  <a:schemeClr val="tx1"/>
                </a:solidFill>
                <a:latin typeface="Graphik Regular" panose="020B0503030202060203" pitchFamily="34" charset="77"/>
              </a:rPr>
              <a:t>How do the </a:t>
            </a:r>
            <a:r>
              <a:rPr lang="en-US" sz="1200">
                <a:solidFill>
                  <a:schemeClr val="tx1"/>
                </a:solidFill>
                <a:latin typeface="Graphik Medium" panose="020B0503030202060203" pitchFamily="34" charset="77"/>
              </a:rPr>
              <a:t>skills reported by employees </a:t>
            </a:r>
            <a:r>
              <a:rPr lang="en-US" sz="1200">
                <a:solidFill>
                  <a:schemeClr val="tx1"/>
                </a:solidFill>
                <a:latin typeface="Graphik Regular" panose="020B0503030202060203" pitchFamily="34" charset="77"/>
              </a:rPr>
              <a:t>compare with those of key competitors?</a:t>
            </a:r>
          </a:p>
        </p:txBody>
      </p:sp>
      <p:sp>
        <p:nvSpPr>
          <p:cNvPr id="22" name="TextBox 21">
            <a:extLst>
              <a:ext uri="{FF2B5EF4-FFF2-40B4-BE49-F238E27FC236}">
                <a16:creationId xmlns:a16="http://schemas.microsoft.com/office/drawing/2014/main" id="{DD25CE06-D67B-EF58-98C8-A369061CE666}"/>
              </a:ext>
            </a:extLst>
          </p:cNvPr>
          <p:cNvSpPr txBox="1"/>
          <p:nvPr/>
        </p:nvSpPr>
        <p:spPr bwMode="gray">
          <a:xfrm>
            <a:off x="1917234" y="5456820"/>
            <a:ext cx="10177200" cy="1181542"/>
          </a:xfrm>
          <a:prstGeom prst="rect">
            <a:avLst/>
          </a:prstGeom>
          <a:noFill/>
        </p:spPr>
        <p:txBody>
          <a:bodyPr wrap="square" anchor="ctr">
            <a:spAutoFit/>
          </a:bodyPr>
          <a:lstStyle/>
          <a:p>
            <a:pPr lvl="1">
              <a:lnSpc>
                <a:spcPts val="1720"/>
              </a:lnSpc>
              <a:buFont typeface="Arial" panose="020B0604020202020204" pitchFamily="34" charset="0"/>
              <a:buChar char="•"/>
            </a:pPr>
            <a:r>
              <a:rPr lang="en-US" sz="1200" noProof="1">
                <a:solidFill>
                  <a:schemeClr val="tx1"/>
                </a:solidFill>
                <a:latin typeface="Graphik Regular" panose="020B0503030202060203" pitchFamily="34" charset="77"/>
              </a:rPr>
              <a:t>How do the client’s </a:t>
            </a:r>
            <a:r>
              <a:rPr lang="en-US" sz="1200" noProof="1">
                <a:solidFill>
                  <a:schemeClr val="tx1"/>
                </a:solidFill>
                <a:latin typeface="Graphik Medium" panose="020B0503030202060203" pitchFamily="34" charset="77"/>
              </a:rPr>
              <a:t>retention and attrition rates </a:t>
            </a:r>
            <a:r>
              <a:rPr lang="en-US" sz="1200" noProof="1">
                <a:solidFill>
                  <a:schemeClr val="tx1"/>
                </a:solidFill>
                <a:latin typeface="Graphik Regular" panose="020B0503030202060203" pitchFamily="34" charset="77"/>
              </a:rPr>
              <a:t>measure up against industry benchmarks?</a:t>
            </a:r>
          </a:p>
          <a:p>
            <a:pPr lvl="1">
              <a:lnSpc>
                <a:spcPts val="1720"/>
              </a:lnSpc>
              <a:buFont typeface="Arial" panose="020B0604020202020204" pitchFamily="34" charset="0"/>
              <a:buChar char="•"/>
            </a:pPr>
            <a:r>
              <a:rPr lang="en-US" sz="1200" noProof="1">
                <a:latin typeface="Graphik Regular" panose="020B0503030202060203" pitchFamily="34" charset="77"/>
              </a:rPr>
              <a:t>Where can the client </a:t>
            </a:r>
            <a:r>
              <a:rPr lang="en-US" sz="1200" noProof="1">
                <a:latin typeface="Graphik Medium" panose="020B0503030202060203" pitchFamily="34" charset="77"/>
              </a:rPr>
              <a:t>source required capabilities</a:t>
            </a:r>
            <a:r>
              <a:rPr lang="en-US" sz="1200" noProof="1">
                <a:latin typeface="Graphik Regular" panose="020B0503030202060203" pitchFamily="34" charset="77"/>
              </a:rPr>
              <a:t>, and which talent pools are their peers tapping into?</a:t>
            </a:r>
          </a:p>
          <a:p>
            <a:pPr lvl="1">
              <a:lnSpc>
                <a:spcPts val="1720"/>
              </a:lnSpc>
              <a:buFont typeface="Arial" panose="020B0604020202020204" pitchFamily="34" charset="0"/>
              <a:buChar char="•"/>
            </a:pPr>
            <a:r>
              <a:rPr lang="en-US" sz="1200" noProof="1">
                <a:latin typeface="Graphik Regular" panose="020B0503030202060203" pitchFamily="34" charset="77"/>
              </a:rPr>
              <a:t>Which companies do we </a:t>
            </a:r>
            <a:r>
              <a:rPr lang="en-US" sz="1200" noProof="1">
                <a:latin typeface="Graphik Medium" panose="020B0503030202060203" pitchFamily="34" charset="77"/>
              </a:rPr>
              <a:t>compete with most for top talent</a:t>
            </a:r>
            <a:r>
              <a:rPr lang="en-US" sz="1200" noProof="1">
                <a:latin typeface="Graphik Regular" panose="020B0503030202060203" pitchFamily="34" charset="77"/>
              </a:rPr>
              <a:t>, and are they actively hiring from the client?</a:t>
            </a:r>
          </a:p>
          <a:p>
            <a:pPr lvl="1">
              <a:lnSpc>
                <a:spcPts val="1720"/>
              </a:lnSpc>
              <a:buFont typeface="Arial" panose="020B0604020202020204" pitchFamily="34" charset="0"/>
              <a:buChar char="•"/>
            </a:pPr>
            <a:r>
              <a:rPr lang="en-US" sz="1200" noProof="1">
                <a:solidFill>
                  <a:schemeClr val="tx1"/>
                </a:solidFill>
                <a:latin typeface="Graphik Regular" panose="020B0503030202060203" pitchFamily="34" charset="77"/>
              </a:rPr>
              <a:t>How </a:t>
            </a:r>
            <a:r>
              <a:rPr lang="en-US" sz="1200" noProof="1">
                <a:solidFill>
                  <a:schemeClr val="tx1"/>
                </a:solidFill>
                <a:latin typeface="Graphik Medium" panose="020B0503030202060203" pitchFamily="34" charset="77"/>
              </a:rPr>
              <a:t>satisfied are the client’s employees </a:t>
            </a:r>
            <a:r>
              <a:rPr lang="en-US" sz="1200" noProof="1">
                <a:solidFill>
                  <a:schemeClr val="tx1"/>
                </a:solidFill>
                <a:latin typeface="Graphik Regular" panose="020B0503030202060203" pitchFamily="34" charset="77"/>
              </a:rPr>
              <a:t>with their job and what are the key drivers?</a:t>
            </a:r>
          </a:p>
        </p:txBody>
      </p:sp>
      <p:sp>
        <p:nvSpPr>
          <p:cNvPr id="23" name="TextBox 22">
            <a:extLst>
              <a:ext uri="{FF2B5EF4-FFF2-40B4-BE49-F238E27FC236}">
                <a16:creationId xmlns:a16="http://schemas.microsoft.com/office/drawing/2014/main" id="{8DF1A223-C41B-EC2D-2987-D1938DC950B3}"/>
              </a:ext>
            </a:extLst>
          </p:cNvPr>
          <p:cNvSpPr txBox="1"/>
          <p:nvPr/>
        </p:nvSpPr>
        <p:spPr bwMode="gray">
          <a:xfrm>
            <a:off x="1917234" y="2733067"/>
            <a:ext cx="10177200" cy="1181542"/>
          </a:xfrm>
          <a:prstGeom prst="rect">
            <a:avLst/>
          </a:prstGeom>
          <a:noFill/>
        </p:spPr>
        <p:txBody>
          <a:bodyPr wrap="square" anchor="ctr">
            <a:spAutoFit/>
          </a:bodyPr>
          <a:lstStyle/>
          <a:p>
            <a:pPr lvl="1">
              <a:lnSpc>
                <a:spcPts val="1720"/>
              </a:lnSpc>
              <a:buFont typeface="Arial" panose="020B0604020202020204" pitchFamily="34" charset="0"/>
              <a:buChar char="•"/>
            </a:pPr>
            <a:r>
              <a:rPr lang="en-US" sz="1200">
                <a:solidFill>
                  <a:schemeClr val="tx1"/>
                </a:solidFill>
                <a:latin typeface="Graphik Regular" panose="020B0503030202060203" pitchFamily="34" charset="77"/>
              </a:rPr>
              <a:t>How are competitors </a:t>
            </a:r>
            <a:r>
              <a:rPr lang="en-US" sz="1200">
                <a:solidFill>
                  <a:schemeClr val="tx1"/>
                </a:solidFill>
                <a:latin typeface="Graphik Medium" panose="020B0503030202060203" pitchFamily="34" charset="77"/>
              </a:rPr>
              <a:t>structuring their organization </a:t>
            </a:r>
            <a:r>
              <a:rPr lang="en-US" sz="1200">
                <a:solidFill>
                  <a:schemeClr val="tx1"/>
                </a:solidFill>
                <a:latin typeface="Graphik Regular" panose="020B0503030202060203" pitchFamily="34" charset="77"/>
              </a:rPr>
              <a:t>in terms of function sizes and role distributions?</a:t>
            </a:r>
          </a:p>
          <a:p>
            <a:pPr lvl="1">
              <a:lnSpc>
                <a:spcPts val="1720"/>
              </a:lnSpc>
              <a:buFont typeface="Arial" panose="020B0604020202020204" pitchFamily="34" charset="0"/>
              <a:buChar char="•"/>
            </a:pPr>
            <a:r>
              <a:rPr lang="en-US" sz="1200">
                <a:solidFill>
                  <a:schemeClr val="tx1"/>
                </a:solidFill>
                <a:latin typeface="Graphik Regular" panose="020B0503030202060203" pitchFamily="34" charset="77"/>
              </a:rPr>
              <a:t>How are peers </a:t>
            </a:r>
            <a:r>
              <a:rPr lang="en-US" sz="1200">
                <a:solidFill>
                  <a:schemeClr val="tx1"/>
                </a:solidFill>
                <a:latin typeface="Graphik Medium" panose="020B0503030202060203" pitchFamily="34" charset="77"/>
              </a:rPr>
              <a:t>organized geographica</a:t>
            </a:r>
            <a:r>
              <a:rPr lang="en-US" sz="1200" b="1">
                <a:solidFill>
                  <a:schemeClr val="tx1"/>
                </a:solidFill>
                <a:latin typeface="Graphik Regular" panose="020B0503030202060203" pitchFamily="34" charset="77"/>
              </a:rPr>
              <a:t>lly </a:t>
            </a:r>
            <a:r>
              <a:rPr lang="en-US" sz="1200">
                <a:solidFill>
                  <a:schemeClr val="tx1"/>
                </a:solidFill>
                <a:latin typeface="Graphik Regular" panose="020B0503030202060203" pitchFamily="34" charset="77"/>
              </a:rPr>
              <a:t>and what are their prioritized regions?</a:t>
            </a:r>
          </a:p>
          <a:p>
            <a:pPr lvl="1">
              <a:lnSpc>
                <a:spcPts val="1720"/>
              </a:lnSpc>
              <a:buFont typeface="Arial" panose="020B0604020202020204" pitchFamily="34" charset="0"/>
              <a:buChar char="•"/>
            </a:pPr>
            <a:r>
              <a:rPr lang="en-US" sz="1200">
                <a:solidFill>
                  <a:schemeClr val="tx1"/>
                </a:solidFill>
                <a:latin typeface="Graphik Regular" panose="020B0503030202060203" pitchFamily="34" charset="77"/>
              </a:rPr>
              <a:t>What are the typical </a:t>
            </a:r>
            <a:r>
              <a:rPr lang="en-US" sz="1200">
                <a:solidFill>
                  <a:schemeClr val="tx1"/>
                </a:solidFill>
                <a:latin typeface="Graphik Medium" panose="020B0503030202060203" pitchFamily="34" charset="77"/>
              </a:rPr>
              <a:t>management structures and spans of control </a:t>
            </a:r>
            <a:r>
              <a:rPr lang="en-US" sz="1200">
                <a:solidFill>
                  <a:schemeClr val="tx1"/>
                </a:solidFill>
                <a:latin typeface="Graphik Regular" panose="020B0503030202060203" pitchFamily="34" charset="77"/>
              </a:rPr>
              <a:t>among industry peers?</a:t>
            </a:r>
          </a:p>
          <a:p>
            <a:pPr lvl="1">
              <a:lnSpc>
                <a:spcPts val="1720"/>
              </a:lnSpc>
              <a:buFont typeface="Arial" panose="020B0604020202020204" pitchFamily="34" charset="0"/>
              <a:buChar char="•"/>
            </a:pPr>
            <a:r>
              <a:rPr lang="en-US" sz="1200">
                <a:solidFill>
                  <a:schemeClr val="tx1"/>
                </a:solidFill>
                <a:latin typeface="Graphik Regular" panose="020B0503030202060203" pitchFamily="34" charset="77"/>
              </a:rPr>
              <a:t>To what extent are different functions </a:t>
            </a:r>
            <a:r>
              <a:rPr lang="en-US" sz="1200">
                <a:solidFill>
                  <a:schemeClr val="tx1"/>
                </a:solidFill>
                <a:latin typeface="Graphik Medium" panose="020B0503030202060203" pitchFamily="34" charset="77"/>
              </a:rPr>
              <a:t>centralized versus decentralized </a:t>
            </a:r>
            <a:r>
              <a:rPr lang="en-US" sz="1200">
                <a:solidFill>
                  <a:schemeClr val="tx1"/>
                </a:solidFill>
                <a:latin typeface="Graphik Regular" panose="020B0503030202060203" pitchFamily="34" charset="77"/>
              </a:rPr>
              <a:t>in the client’s industry?</a:t>
            </a:r>
          </a:p>
        </p:txBody>
      </p:sp>
      <p:sp>
        <p:nvSpPr>
          <p:cNvPr id="24" name="TextBox 23">
            <a:extLst>
              <a:ext uri="{FF2B5EF4-FFF2-40B4-BE49-F238E27FC236}">
                <a16:creationId xmlns:a16="http://schemas.microsoft.com/office/drawing/2014/main" id="{FF46D621-AD70-E627-C964-AD8CAFC5F260}"/>
              </a:ext>
            </a:extLst>
          </p:cNvPr>
          <p:cNvSpPr txBox="1"/>
          <p:nvPr/>
        </p:nvSpPr>
        <p:spPr bwMode="gray">
          <a:xfrm>
            <a:off x="1917233" y="1360577"/>
            <a:ext cx="10180829" cy="1181542"/>
          </a:xfrm>
          <a:prstGeom prst="rect">
            <a:avLst/>
          </a:prstGeom>
          <a:noFill/>
        </p:spPr>
        <p:txBody>
          <a:bodyPr wrap="square" anchor="ctr">
            <a:spAutoFit/>
          </a:bodyPr>
          <a:lstStyle/>
          <a:p>
            <a:pPr lvl="1">
              <a:lnSpc>
                <a:spcPts val="1720"/>
              </a:lnSpc>
              <a:buFont typeface="Arial" panose="020B0604020202020204" pitchFamily="34" charset="0"/>
              <a:buChar char="•"/>
            </a:pPr>
            <a:r>
              <a:rPr lang="en-US" sz="1200">
                <a:solidFill>
                  <a:schemeClr val="tx1"/>
                </a:solidFill>
                <a:latin typeface="Graphik Regular" panose="020B0503030202060203" pitchFamily="34" charset="77"/>
              </a:rPr>
              <a:t>How does the client’s </a:t>
            </a:r>
            <a:r>
              <a:rPr lang="en-US" sz="1200">
                <a:solidFill>
                  <a:schemeClr val="tx1"/>
                </a:solidFill>
                <a:latin typeface="Graphik Medium" panose="020B0503030202060203" pitchFamily="34" charset="77"/>
              </a:rPr>
              <a:t>headcount per revenue/ volume compare with peers</a:t>
            </a:r>
            <a:r>
              <a:rPr lang="en-US" sz="1200">
                <a:solidFill>
                  <a:schemeClr val="tx1"/>
                </a:solidFill>
                <a:latin typeface="Graphik Regular" panose="020B0503030202060203" pitchFamily="34" charset="77"/>
              </a:rPr>
              <a:t>, across the full org and by function?</a:t>
            </a:r>
          </a:p>
          <a:p>
            <a:pPr lvl="1">
              <a:lnSpc>
                <a:spcPts val="1720"/>
              </a:lnSpc>
              <a:buFont typeface="Arial" panose="020B0604020202020204" pitchFamily="34" charset="0"/>
              <a:buChar char="•"/>
            </a:pPr>
            <a:r>
              <a:rPr lang="en-US" sz="1200">
                <a:solidFill>
                  <a:schemeClr val="tx1"/>
                </a:solidFill>
                <a:latin typeface="Graphik Regular" panose="020B0503030202060203" pitchFamily="34" charset="77"/>
              </a:rPr>
              <a:t>Is the </a:t>
            </a:r>
            <a:r>
              <a:rPr lang="en-US" sz="1200">
                <a:solidFill>
                  <a:schemeClr val="tx1"/>
                </a:solidFill>
                <a:latin typeface="Graphik Medium" panose="020B0503030202060203" pitchFamily="34" charset="77"/>
              </a:rPr>
              <a:t>distribution of headcount across functions </a:t>
            </a:r>
            <a:r>
              <a:rPr lang="en-US" sz="1200">
                <a:solidFill>
                  <a:schemeClr val="tx1"/>
                </a:solidFill>
                <a:latin typeface="Graphik Regular" panose="020B0503030202060203" pitchFamily="34" charset="77"/>
              </a:rPr>
              <a:t>aligned with industry standards or are some functions overweight?</a:t>
            </a:r>
          </a:p>
          <a:p>
            <a:pPr lvl="1">
              <a:lnSpc>
                <a:spcPts val="1720"/>
              </a:lnSpc>
              <a:buFont typeface="Arial" panose="020B0604020202020204" pitchFamily="34" charset="0"/>
              <a:buChar char="•"/>
            </a:pPr>
            <a:r>
              <a:rPr lang="en-US" sz="1200">
                <a:solidFill>
                  <a:schemeClr val="tx1"/>
                </a:solidFill>
                <a:latin typeface="Graphik Regular" panose="020B0503030202060203" pitchFamily="34" charset="77"/>
              </a:rPr>
              <a:t>Does the client have a </a:t>
            </a:r>
            <a:r>
              <a:rPr lang="en-US" sz="1200">
                <a:solidFill>
                  <a:schemeClr val="tx1"/>
                </a:solidFill>
                <a:latin typeface="Graphik Medium" panose="020B0503030202060203" pitchFamily="34" charset="77"/>
              </a:rPr>
              <a:t>disproportionately high number of senior management </a:t>
            </a:r>
            <a:r>
              <a:rPr lang="en-US" sz="1200">
                <a:solidFill>
                  <a:schemeClr val="tx1"/>
                </a:solidFill>
                <a:latin typeface="Graphik Regular" panose="020B0503030202060203" pitchFamily="34" charset="77"/>
              </a:rPr>
              <a:t>roles compared to industry norms?</a:t>
            </a:r>
          </a:p>
          <a:p>
            <a:pPr lvl="1">
              <a:lnSpc>
                <a:spcPts val="1720"/>
              </a:lnSpc>
              <a:buFont typeface="Arial" panose="020B0604020202020204" pitchFamily="34" charset="0"/>
              <a:buChar char="•"/>
            </a:pPr>
            <a:r>
              <a:rPr lang="en-US" sz="1200">
                <a:solidFill>
                  <a:schemeClr val="tx1"/>
                </a:solidFill>
                <a:latin typeface="Graphik Regular" panose="020B0503030202060203" pitchFamily="34" charset="77"/>
              </a:rPr>
              <a:t>What is the proportion of </a:t>
            </a:r>
            <a:r>
              <a:rPr lang="en-US" sz="1200">
                <a:solidFill>
                  <a:schemeClr val="tx1"/>
                </a:solidFill>
                <a:latin typeface="Graphik Medium" panose="020B0503030202060203" pitchFamily="34" charset="77"/>
              </a:rPr>
              <a:t>offshored employees in low-cost countries </a:t>
            </a:r>
            <a:r>
              <a:rPr lang="en-US" sz="1200">
                <a:solidFill>
                  <a:schemeClr val="tx1"/>
                </a:solidFill>
                <a:latin typeface="Graphik Regular" panose="020B0503030202060203" pitchFamily="34" charset="77"/>
              </a:rPr>
              <a:t>(e.g., in G&amp;A) versus competitors?</a:t>
            </a:r>
          </a:p>
        </p:txBody>
      </p:sp>
      <p:cxnSp>
        <p:nvCxnSpPr>
          <p:cNvPr id="25" name="Straight Connector 24">
            <a:extLst>
              <a:ext uri="{FF2B5EF4-FFF2-40B4-BE49-F238E27FC236}">
                <a16:creationId xmlns:a16="http://schemas.microsoft.com/office/drawing/2014/main" id="{BA3BCB53-9C9F-BE88-E62E-7E93C4E877ED}"/>
              </a:ext>
            </a:extLst>
          </p:cNvPr>
          <p:cNvCxnSpPr>
            <a:cxnSpLocks/>
          </p:cNvCxnSpPr>
          <p:nvPr/>
        </p:nvCxnSpPr>
        <p:spPr bwMode="gray">
          <a:xfrm>
            <a:off x="2162428" y="2637594"/>
            <a:ext cx="9422660" cy="0"/>
          </a:xfrm>
          <a:prstGeom prst="line">
            <a:avLst/>
          </a:prstGeom>
          <a:ln w="9525" cap="flat">
            <a:solidFill>
              <a:srgbClr val="263238">
                <a:alpha val="34902"/>
              </a:srgbClr>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05DFD5B-8BF2-D6EE-2E39-82A116A1E412}"/>
              </a:ext>
            </a:extLst>
          </p:cNvPr>
          <p:cNvCxnSpPr>
            <a:cxnSpLocks/>
          </p:cNvCxnSpPr>
          <p:nvPr/>
        </p:nvCxnSpPr>
        <p:spPr bwMode="gray">
          <a:xfrm>
            <a:off x="2162428" y="4010084"/>
            <a:ext cx="9422660" cy="0"/>
          </a:xfrm>
          <a:prstGeom prst="line">
            <a:avLst/>
          </a:prstGeom>
          <a:ln w="9525" cap="flat">
            <a:solidFill>
              <a:srgbClr val="263238">
                <a:alpha val="34902"/>
              </a:srgbClr>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D95C910-FDF7-5D8C-662C-EFF2A53C66B1}"/>
              </a:ext>
            </a:extLst>
          </p:cNvPr>
          <p:cNvCxnSpPr>
            <a:cxnSpLocks/>
          </p:cNvCxnSpPr>
          <p:nvPr/>
        </p:nvCxnSpPr>
        <p:spPr bwMode="gray">
          <a:xfrm>
            <a:off x="2162428" y="5382574"/>
            <a:ext cx="9422660" cy="0"/>
          </a:xfrm>
          <a:prstGeom prst="line">
            <a:avLst/>
          </a:prstGeom>
          <a:ln w="9525" cap="flat">
            <a:solidFill>
              <a:srgbClr val="263238">
                <a:alpha val="34902"/>
              </a:srgbClr>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5526CBCD-3F59-DC46-720C-7BA3E096288D}"/>
              </a:ext>
            </a:extLst>
          </p:cNvPr>
          <p:cNvSpPr/>
          <p:nvPr/>
        </p:nvSpPr>
        <p:spPr bwMode="gray">
          <a:xfrm>
            <a:off x="1724176" y="1803749"/>
            <a:ext cx="295200" cy="295200"/>
          </a:xfrm>
          <a:prstGeom prst="ellipse">
            <a:avLst/>
          </a:prstGeom>
          <a:solidFill>
            <a:schemeClr val="bg1"/>
          </a:solidFill>
          <a:ln w="28575">
            <a:solidFill>
              <a:srgbClr val="A808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b="1">
                <a:solidFill>
                  <a:srgbClr val="A80867"/>
                </a:solidFill>
              </a:rPr>
              <a:t>1</a:t>
            </a:r>
          </a:p>
        </p:txBody>
      </p:sp>
      <p:sp>
        <p:nvSpPr>
          <p:cNvPr id="29" name="Oval 28">
            <a:extLst>
              <a:ext uri="{FF2B5EF4-FFF2-40B4-BE49-F238E27FC236}">
                <a16:creationId xmlns:a16="http://schemas.microsoft.com/office/drawing/2014/main" id="{42DF9883-80D2-5E2F-2A8E-073E4BC387B6}"/>
              </a:ext>
            </a:extLst>
          </p:cNvPr>
          <p:cNvSpPr/>
          <p:nvPr/>
        </p:nvSpPr>
        <p:spPr bwMode="gray">
          <a:xfrm>
            <a:off x="1724176" y="3161839"/>
            <a:ext cx="295200" cy="295200"/>
          </a:xfrm>
          <a:prstGeom prst="ellipse">
            <a:avLst/>
          </a:prstGeom>
          <a:solidFill>
            <a:schemeClr val="bg1"/>
          </a:solidFill>
          <a:ln w="28575">
            <a:solidFill>
              <a:srgbClr val="A808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b="1">
                <a:solidFill>
                  <a:srgbClr val="A80867"/>
                </a:solidFill>
              </a:rPr>
              <a:t>2</a:t>
            </a:r>
          </a:p>
        </p:txBody>
      </p:sp>
      <p:sp>
        <p:nvSpPr>
          <p:cNvPr id="30" name="Oval 29">
            <a:extLst>
              <a:ext uri="{FF2B5EF4-FFF2-40B4-BE49-F238E27FC236}">
                <a16:creationId xmlns:a16="http://schemas.microsoft.com/office/drawing/2014/main" id="{7DE94E50-CB96-5CB7-9D8B-746E6A5630A5}"/>
              </a:ext>
            </a:extLst>
          </p:cNvPr>
          <p:cNvSpPr/>
          <p:nvPr/>
        </p:nvSpPr>
        <p:spPr bwMode="gray">
          <a:xfrm>
            <a:off x="1724176" y="5921220"/>
            <a:ext cx="295200" cy="295200"/>
          </a:xfrm>
          <a:prstGeom prst="ellipse">
            <a:avLst/>
          </a:prstGeom>
          <a:solidFill>
            <a:schemeClr val="bg1"/>
          </a:solidFill>
          <a:ln w="28575">
            <a:solidFill>
              <a:srgbClr val="A808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b="1">
                <a:solidFill>
                  <a:srgbClr val="A80867"/>
                </a:solidFill>
              </a:rPr>
              <a:t>4</a:t>
            </a:r>
          </a:p>
        </p:txBody>
      </p:sp>
      <p:sp>
        <p:nvSpPr>
          <p:cNvPr id="31" name="Rectangular Callout 30">
            <a:extLst>
              <a:ext uri="{FF2B5EF4-FFF2-40B4-BE49-F238E27FC236}">
                <a16:creationId xmlns:a16="http://schemas.microsoft.com/office/drawing/2014/main" id="{0C3430E2-73A1-8C27-4480-0D6CD7435CB6}"/>
              </a:ext>
            </a:extLst>
          </p:cNvPr>
          <p:cNvSpPr/>
          <p:nvPr/>
        </p:nvSpPr>
        <p:spPr bwMode="gray">
          <a:xfrm>
            <a:off x="447897" y="5057219"/>
            <a:ext cx="1260000" cy="389247"/>
          </a:xfrm>
          <a:prstGeom prst="wedgeRectCallout">
            <a:avLst>
              <a:gd name="adj1" fmla="val -8657"/>
              <a:gd name="adj2" fmla="val -76360"/>
            </a:avLst>
          </a:prstGeom>
          <a:noFill/>
          <a:ln w="12700">
            <a:solidFill>
              <a:srgbClr val="A808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21600" rIns="0" bIns="36000" numCol="1" spcCol="0" rtlCol="0" fromWordArt="0" anchor="ctr" anchorCtr="0" forceAA="0" compatLnSpc="1">
            <a:prstTxWarp prst="textNoShape">
              <a:avLst/>
            </a:prstTxWarp>
            <a:noAutofit/>
          </a:bodyPr>
          <a:lstStyle/>
          <a:p>
            <a:pPr marL="0" indent="0">
              <a:buNone/>
            </a:pPr>
            <a:r>
              <a:rPr lang="en-US" sz="1000" b="1">
                <a:solidFill>
                  <a:srgbClr val="A80867"/>
                </a:solidFill>
                <a:latin typeface="Graphik Semibold" panose="020B0503030202060203" pitchFamily="34" charset="77"/>
              </a:rPr>
              <a:t>e.g., Commercial Excellence, Digital</a:t>
            </a:r>
          </a:p>
        </p:txBody>
      </p:sp>
      <p:sp>
        <p:nvSpPr>
          <p:cNvPr id="32" name="Oval 31">
            <a:extLst>
              <a:ext uri="{FF2B5EF4-FFF2-40B4-BE49-F238E27FC236}">
                <a16:creationId xmlns:a16="http://schemas.microsoft.com/office/drawing/2014/main" id="{19E46250-6913-7163-E34E-0D92D600884A}"/>
              </a:ext>
            </a:extLst>
          </p:cNvPr>
          <p:cNvSpPr/>
          <p:nvPr/>
        </p:nvSpPr>
        <p:spPr bwMode="gray">
          <a:xfrm>
            <a:off x="1724176" y="4548729"/>
            <a:ext cx="295200" cy="295200"/>
          </a:xfrm>
          <a:prstGeom prst="ellipse">
            <a:avLst/>
          </a:prstGeom>
          <a:solidFill>
            <a:schemeClr val="bg1"/>
          </a:solidFill>
          <a:ln w="28575">
            <a:solidFill>
              <a:srgbClr val="A808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b="1">
                <a:solidFill>
                  <a:srgbClr val="A80867"/>
                </a:solidFill>
              </a:rPr>
              <a:t>3</a:t>
            </a:r>
          </a:p>
        </p:txBody>
      </p:sp>
      <p:pic>
        <p:nvPicPr>
          <p:cNvPr id="33" name="Graphic 32">
            <a:extLst>
              <a:ext uri="{FF2B5EF4-FFF2-40B4-BE49-F238E27FC236}">
                <a16:creationId xmlns:a16="http://schemas.microsoft.com/office/drawing/2014/main" id="{6283EABE-1D49-761D-B478-680C6526B4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18288" y="409884"/>
            <a:ext cx="1066800" cy="221895"/>
          </a:xfrm>
          <a:prstGeom prst="rect">
            <a:avLst/>
          </a:prstGeom>
        </p:spPr>
      </p:pic>
      <p:sp>
        <p:nvSpPr>
          <p:cNvPr id="34" name="Subtitle 2">
            <a:extLst>
              <a:ext uri="{FF2B5EF4-FFF2-40B4-BE49-F238E27FC236}">
                <a16:creationId xmlns:a16="http://schemas.microsoft.com/office/drawing/2014/main" id="{795336A8-5E33-D14E-354F-23131CE5F47C}"/>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35" name="Straight Connector 34">
            <a:extLst>
              <a:ext uri="{FF2B5EF4-FFF2-40B4-BE49-F238E27FC236}">
                <a16:creationId xmlns:a16="http://schemas.microsoft.com/office/drawing/2014/main" id="{0613CEB5-8191-1616-74DB-4F9CB0710041}"/>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8E9CC18D-40EF-3B80-0C0F-AF6E2C79E7BD}"/>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a:solidFill>
                  <a:srgbClr val="263238"/>
                </a:solidFill>
                <a:latin typeface="Graphik Regular" panose="020B0503030202060203" pitchFamily="34" charset="77"/>
              </a:rPr>
              <a:t>General Consulting: Key use cases and questions Aura can address</a:t>
            </a:r>
          </a:p>
        </p:txBody>
      </p:sp>
    </p:spTree>
    <p:extLst>
      <p:ext uri="{BB962C8B-B14F-4D97-AF65-F5344CB8AC3E}">
        <p14:creationId xmlns:p14="http://schemas.microsoft.com/office/powerpoint/2010/main" val="87731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9CCE815-3DB1-4680-C438-192F5FB6C143}"/>
              </a:ext>
            </a:extLst>
          </p:cNvPr>
          <p:cNvPicPr>
            <a:picLocks noChangeAspect="1"/>
          </p:cNvPicPr>
          <p:nvPr/>
        </p:nvPicPr>
        <p:blipFill>
          <a:blip r:embed="rId2"/>
          <a:stretch>
            <a:fillRect/>
          </a:stretch>
        </p:blipFill>
        <p:spPr>
          <a:xfrm>
            <a:off x="6522853" y="4583577"/>
            <a:ext cx="3369191" cy="1895170"/>
          </a:xfrm>
          <a:prstGeom prst="rect">
            <a:avLst/>
          </a:prstGeom>
          <a:solidFill>
            <a:srgbClr val="FFFF00"/>
          </a:solidFill>
          <a:ln>
            <a:solidFill>
              <a:schemeClr val="bg1">
                <a:lumMod val="95000"/>
              </a:schemeClr>
            </a:solid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04871F93-D226-E44E-D791-F3D7D2E3B040}"/>
              </a:ext>
            </a:extLst>
          </p:cNvPr>
          <p:cNvPicPr>
            <a:picLocks noChangeAspect="1"/>
          </p:cNvPicPr>
          <p:nvPr/>
        </p:nvPicPr>
        <p:blipFill>
          <a:blip r:embed="rId3"/>
          <a:stretch>
            <a:fillRect/>
          </a:stretch>
        </p:blipFill>
        <p:spPr>
          <a:xfrm>
            <a:off x="6522853" y="1954657"/>
            <a:ext cx="3368591" cy="1894833"/>
          </a:xfrm>
          <a:prstGeom prst="rect">
            <a:avLst/>
          </a:prstGeom>
          <a:solidFill>
            <a:srgbClr val="FFFF00"/>
          </a:solidFill>
          <a:ln>
            <a:solidFill>
              <a:schemeClr val="bg1">
                <a:lumMod val="95000"/>
              </a:schemeClr>
            </a:solidFill>
          </a:ln>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A4EE6C5D-8D14-0F2E-8512-93CE974E1CAD}"/>
              </a:ext>
            </a:extLst>
          </p:cNvPr>
          <p:cNvPicPr>
            <a:picLocks noChangeAspect="1"/>
          </p:cNvPicPr>
          <p:nvPr/>
        </p:nvPicPr>
        <p:blipFill>
          <a:blip r:embed="rId4"/>
          <a:stretch>
            <a:fillRect/>
          </a:stretch>
        </p:blipFill>
        <p:spPr>
          <a:xfrm>
            <a:off x="650122" y="4559592"/>
            <a:ext cx="3362539" cy="1891428"/>
          </a:xfrm>
          <a:prstGeom prst="rect">
            <a:avLst/>
          </a:prstGeom>
          <a:solidFill>
            <a:srgbClr val="FFFF00"/>
          </a:solidFill>
          <a:ln>
            <a:solidFill>
              <a:schemeClr val="bg1">
                <a:lumMod val="95000"/>
              </a:schemeClr>
            </a:solidFill>
          </a:ln>
          <a:effectLst>
            <a:outerShdw blurRad="50800" dist="38100" dir="2700000" algn="tl" rotWithShape="0">
              <a:prstClr val="black">
                <a:alpha val="40000"/>
              </a:prstClr>
            </a:outerShdw>
          </a:effectLst>
        </p:spPr>
      </p:pic>
      <p:pic>
        <p:nvPicPr>
          <p:cNvPr id="30" name="Picture 29">
            <a:extLst>
              <a:ext uri="{FF2B5EF4-FFF2-40B4-BE49-F238E27FC236}">
                <a16:creationId xmlns:a16="http://schemas.microsoft.com/office/drawing/2014/main" id="{66BBFD72-AEC7-ABBB-04BA-33936E9DF78E}"/>
              </a:ext>
            </a:extLst>
          </p:cNvPr>
          <p:cNvPicPr>
            <a:picLocks noChangeAspect="1"/>
          </p:cNvPicPr>
          <p:nvPr/>
        </p:nvPicPr>
        <p:blipFill>
          <a:blip r:embed="rId5"/>
          <a:stretch>
            <a:fillRect/>
          </a:stretch>
        </p:blipFill>
        <p:spPr>
          <a:xfrm>
            <a:off x="614193" y="1954657"/>
            <a:ext cx="3398468" cy="1911638"/>
          </a:xfrm>
          <a:prstGeom prst="rect">
            <a:avLst/>
          </a:prstGeom>
          <a:solidFill>
            <a:srgbClr val="FFFF00"/>
          </a:solidFill>
          <a:ln>
            <a:solidFill>
              <a:schemeClr val="bg1">
                <a:lumMod val="95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DD69EC1D-076E-4E0C-CDC8-13F042245561}"/>
              </a:ext>
            </a:extLst>
          </p:cNvPr>
          <p:cNvSpPr txBox="1"/>
          <p:nvPr/>
        </p:nvSpPr>
        <p:spPr bwMode="gray">
          <a:xfrm>
            <a:off x="628245" y="1424044"/>
            <a:ext cx="3827148" cy="48641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How does the client’s headcount per revenue / volume compare with peers?</a:t>
            </a:r>
          </a:p>
        </p:txBody>
      </p:sp>
      <p:sp>
        <p:nvSpPr>
          <p:cNvPr id="8" name="TextBox 7">
            <a:extLst>
              <a:ext uri="{FF2B5EF4-FFF2-40B4-BE49-F238E27FC236}">
                <a16:creationId xmlns:a16="http://schemas.microsoft.com/office/drawing/2014/main" id="{468DEFC3-D08F-65F6-F0B2-51AAE047BE58}"/>
              </a:ext>
            </a:extLst>
          </p:cNvPr>
          <p:cNvSpPr txBox="1"/>
          <p:nvPr/>
        </p:nvSpPr>
        <p:spPr bwMode="gray">
          <a:xfrm>
            <a:off x="6522853" y="1424044"/>
            <a:ext cx="3841200" cy="486480"/>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Is the distribution of headcount across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functions aligned with industry standards?</a:t>
            </a:r>
          </a:p>
        </p:txBody>
      </p:sp>
      <p:sp>
        <p:nvSpPr>
          <p:cNvPr id="9" name="TextBox 8">
            <a:extLst>
              <a:ext uri="{FF2B5EF4-FFF2-40B4-BE49-F238E27FC236}">
                <a16:creationId xmlns:a16="http://schemas.microsoft.com/office/drawing/2014/main" id="{8CA970D1-2608-3B3F-6A4D-8DA68F5108BC}"/>
              </a:ext>
            </a:extLst>
          </p:cNvPr>
          <p:cNvSpPr txBox="1"/>
          <p:nvPr/>
        </p:nvSpPr>
        <p:spPr bwMode="gray">
          <a:xfrm>
            <a:off x="628243" y="4055396"/>
            <a:ext cx="3840001" cy="486480"/>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Does the client have a disproportionately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high number of senior management roles? </a:t>
            </a:r>
          </a:p>
        </p:txBody>
      </p:sp>
      <p:sp>
        <p:nvSpPr>
          <p:cNvPr id="10" name="TextBox 9">
            <a:extLst>
              <a:ext uri="{FF2B5EF4-FFF2-40B4-BE49-F238E27FC236}">
                <a16:creationId xmlns:a16="http://schemas.microsoft.com/office/drawing/2014/main" id="{93D1E659-4242-98DF-F617-83A22E00B104}"/>
              </a:ext>
            </a:extLst>
          </p:cNvPr>
          <p:cNvSpPr txBox="1"/>
          <p:nvPr/>
        </p:nvSpPr>
        <p:spPr bwMode="gray">
          <a:xfrm>
            <a:off x="6522853" y="4055396"/>
            <a:ext cx="3843224" cy="48641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What is the proportion of offshored employees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in low-cost countries? </a:t>
            </a:r>
          </a:p>
        </p:txBody>
      </p:sp>
      <p:cxnSp>
        <p:nvCxnSpPr>
          <p:cNvPr id="11" name="Straight Connector 10">
            <a:extLst>
              <a:ext uri="{FF2B5EF4-FFF2-40B4-BE49-F238E27FC236}">
                <a16:creationId xmlns:a16="http://schemas.microsoft.com/office/drawing/2014/main" id="{04286427-BCE8-FCCE-07BC-8FB353BFAC33}"/>
              </a:ext>
            </a:extLst>
          </p:cNvPr>
          <p:cNvCxnSpPr>
            <a:cxnSpLocks/>
          </p:cNvCxnSpPr>
          <p:nvPr/>
        </p:nvCxnSpPr>
        <p:spPr bwMode="gray">
          <a:xfrm>
            <a:off x="614193" y="1907639"/>
            <a:ext cx="3403821"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DBC480-BC8B-FD64-28D3-A12C2B6908C9}"/>
              </a:ext>
            </a:extLst>
          </p:cNvPr>
          <p:cNvCxnSpPr>
            <a:cxnSpLocks/>
          </p:cNvCxnSpPr>
          <p:nvPr/>
        </p:nvCxnSpPr>
        <p:spPr bwMode="gray">
          <a:xfrm>
            <a:off x="6522853" y="1907639"/>
            <a:ext cx="337374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8156A8B-9098-C6BC-025D-F16C260DD3C7}"/>
              </a:ext>
            </a:extLst>
          </p:cNvPr>
          <p:cNvCxnSpPr>
            <a:cxnSpLocks/>
          </p:cNvCxnSpPr>
          <p:nvPr/>
        </p:nvCxnSpPr>
        <p:spPr bwMode="gray">
          <a:xfrm>
            <a:off x="628245" y="4531465"/>
            <a:ext cx="3389769"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F65BA74-C1B3-E5FF-D840-21DEE24F7E09}"/>
              </a:ext>
            </a:extLst>
          </p:cNvPr>
          <p:cNvCxnSpPr>
            <a:cxnSpLocks/>
          </p:cNvCxnSpPr>
          <p:nvPr/>
        </p:nvCxnSpPr>
        <p:spPr bwMode="gray">
          <a:xfrm>
            <a:off x="6522853" y="4531465"/>
            <a:ext cx="337374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A646AC5-2021-6731-4F65-B2A1CC65AE3E}"/>
              </a:ext>
            </a:extLst>
          </p:cNvPr>
          <p:cNvSpPr txBox="1"/>
          <p:nvPr/>
        </p:nvSpPr>
        <p:spPr bwMode="gray">
          <a:xfrm>
            <a:off x="4212446" y="4576118"/>
            <a:ext cx="1725216" cy="919089"/>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Assess how the size of the client’s management layers measures up against industry norms and best practices</a:t>
            </a:r>
          </a:p>
        </p:txBody>
      </p:sp>
      <p:sp>
        <p:nvSpPr>
          <p:cNvPr id="16" name="TextBox 15">
            <a:extLst>
              <a:ext uri="{FF2B5EF4-FFF2-40B4-BE49-F238E27FC236}">
                <a16:creationId xmlns:a16="http://schemas.microsoft.com/office/drawing/2014/main" id="{0BAAA38E-FF8B-24AC-1C25-F03FE0F76881}"/>
              </a:ext>
            </a:extLst>
          </p:cNvPr>
          <p:cNvSpPr txBox="1"/>
          <p:nvPr/>
        </p:nvSpPr>
        <p:spPr bwMode="gray">
          <a:xfrm>
            <a:off x="10105865" y="4576118"/>
            <a:ext cx="1725215" cy="1088366"/>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Evaluate cost saving opportunities by relocating employees from high-cost countries to more cost-effective locations</a:t>
            </a:r>
          </a:p>
        </p:txBody>
      </p:sp>
      <p:sp>
        <p:nvSpPr>
          <p:cNvPr id="17" name="TextBox 16">
            <a:extLst>
              <a:ext uri="{FF2B5EF4-FFF2-40B4-BE49-F238E27FC236}">
                <a16:creationId xmlns:a16="http://schemas.microsoft.com/office/drawing/2014/main" id="{B64639CC-6427-7169-F6A3-46FE2913DC35}"/>
              </a:ext>
            </a:extLst>
          </p:cNvPr>
          <p:cNvSpPr txBox="1"/>
          <p:nvPr/>
        </p:nvSpPr>
        <p:spPr bwMode="gray">
          <a:xfrm>
            <a:off x="4212446" y="1946777"/>
            <a:ext cx="1725216" cy="919089"/>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Benchmark the client’s overall workforce and function sizes with key competitors to identify cost reduction potential</a:t>
            </a:r>
          </a:p>
        </p:txBody>
      </p:sp>
      <p:sp>
        <p:nvSpPr>
          <p:cNvPr id="22" name="TextBox 21">
            <a:extLst>
              <a:ext uri="{FF2B5EF4-FFF2-40B4-BE49-F238E27FC236}">
                <a16:creationId xmlns:a16="http://schemas.microsoft.com/office/drawing/2014/main" id="{BBFCECFF-ECFF-A33A-DD91-C38415B87937}"/>
              </a:ext>
            </a:extLst>
          </p:cNvPr>
          <p:cNvSpPr txBox="1"/>
          <p:nvPr/>
        </p:nvSpPr>
        <p:spPr bwMode="gray">
          <a:xfrm>
            <a:off x="10091828" y="1983417"/>
            <a:ext cx="1602000" cy="919089"/>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Compare the client’s headcount distribution with its peers to detect potential overweight functions</a:t>
            </a:r>
          </a:p>
        </p:txBody>
      </p:sp>
      <p:pic>
        <p:nvPicPr>
          <p:cNvPr id="6" name="Graphic 5">
            <a:extLst>
              <a:ext uri="{FF2B5EF4-FFF2-40B4-BE49-F238E27FC236}">
                <a16:creationId xmlns:a16="http://schemas.microsoft.com/office/drawing/2014/main" id="{A4BA28AD-F55B-81E9-7E33-0A67124CBE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18288" y="409884"/>
            <a:ext cx="1066800" cy="221895"/>
          </a:xfrm>
          <a:prstGeom prst="rect">
            <a:avLst/>
          </a:prstGeom>
        </p:spPr>
      </p:pic>
      <p:sp>
        <p:nvSpPr>
          <p:cNvPr id="18" name="Subtitle 2">
            <a:extLst>
              <a:ext uri="{FF2B5EF4-FFF2-40B4-BE49-F238E27FC236}">
                <a16:creationId xmlns:a16="http://schemas.microsoft.com/office/drawing/2014/main" id="{2A251B81-C055-EE4E-B680-68183C99317A}"/>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19" name="Straight Connector 18">
            <a:extLst>
              <a:ext uri="{FF2B5EF4-FFF2-40B4-BE49-F238E27FC236}">
                <a16:creationId xmlns:a16="http://schemas.microsoft.com/office/drawing/2014/main" id="{AB2FCDE2-A470-A226-5F21-ACED773FE3D0}"/>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0942BD3-A6AA-ED15-BA54-427545B703C8}"/>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b="1">
                <a:solidFill>
                  <a:srgbClr val="A80867"/>
                </a:solidFill>
                <a:latin typeface="Graphik Semibold" panose="020B0503030202060203" pitchFamily="34" charset="77"/>
              </a:rPr>
              <a:t>1) </a:t>
            </a:r>
            <a:r>
              <a:rPr lang="en-US" sz="2000" b="1">
                <a:solidFill>
                  <a:srgbClr val="263238"/>
                </a:solidFill>
                <a:latin typeface="Graphik Semibold" panose="020B0503030202060203" pitchFamily="34" charset="77"/>
              </a:rPr>
              <a:t>General Consulting </a:t>
            </a:r>
            <a:r>
              <a:rPr lang="en-US" sz="2000">
                <a:solidFill>
                  <a:srgbClr val="263238"/>
                </a:solidFill>
                <a:latin typeface="Graphik Regular" panose="020B0503030202060203" pitchFamily="34" charset="77"/>
              </a:rPr>
              <a:t>| Cost Optimization</a:t>
            </a:r>
          </a:p>
        </p:txBody>
      </p:sp>
    </p:spTree>
    <p:extLst>
      <p:ext uri="{BB962C8B-B14F-4D97-AF65-F5344CB8AC3E}">
        <p14:creationId xmlns:p14="http://schemas.microsoft.com/office/powerpoint/2010/main" val="3144313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767E046-1CFA-30EF-AF22-3567728261F4}"/>
              </a:ext>
            </a:extLst>
          </p:cNvPr>
          <p:cNvPicPr>
            <a:picLocks noChangeAspect="1"/>
          </p:cNvPicPr>
          <p:nvPr/>
        </p:nvPicPr>
        <p:blipFill>
          <a:blip r:embed="rId2"/>
          <a:stretch>
            <a:fillRect/>
          </a:stretch>
        </p:blipFill>
        <p:spPr>
          <a:xfrm>
            <a:off x="6522853" y="4589008"/>
            <a:ext cx="3389882" cy="1906809"/>
          </a:xfrm>
          <a:prstGeom prst="rect">
            <a:avLst/>
          </a:prstGeom>
          <a:solidFill>
            <a:srgbClr val="FFFF00"/>
          </a:solidFill>
          <a:ln>
            <a:solidFill>
              <a:schemeClr val="bg1">
                <a:lumMod val="9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D162C943-E118-859D-2994-8E268BC03A8B}"/>
              </a:ext>
            </a:extLst>
          </p:cNvPr>
          <p:cNvPicPr>
            <a:picLocks noChangeAspect="1"/>
          </p:cNvPicPr>
          <p:nvPr/>
        </p:nvPicPr>
        <p:blipFill>
          <a:blip r:embed="rId3"/>
          <a:stretch>
            <a:fillRect/>
          </a:stretch>
        </p:blipFill>
        <p:spPr>
          <a:xfrm>
            <a:off x="6533777" y="1957722"/>
            <a:ext cx="3378958" cy="1900664"/>
          </a:xfrm>
          <a:prstGeom prst="rect">
            <a:avLst/>
          </a:prstGeom>
          <a:solidFill>
            <a:srgbClr val="FFFF00"/>
          </a:solidFill>
          <a:ln>
            <a:solidFill>
              <a:schemeClr val="bg1">
                <a:lumMod val="95000"/>
              </a:schemeClr>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23107767-4090-DEBD-10F0-8209C3B2CAFE}"/>
              </a:ext>
            </a:extLst>
          </p:cNvPr>
          <p:cNvPicPr>
            <a:picLocks noChangeAspect="1"/>
          </p:cNvPicPr>
          <p:nvPr/>
        </p:nvPicPr>
        <p:blipFill>
          <a:blip r:embed="rId4"/>
          <a:stretch>
            <a:fillRect/>
          </a:stretch>
        </p:blipFill>
        <p:spPr>
          <a:xfrm>
            <a:off x="650122" y="4565023"/>
            <a:ext cx="3369191" cy="1895170"/>
          </a:xfrm>
          <a:prstGeom prst="rect">
            <a:avLst/>
          </a:prstGeom>
          <a:solidFill>
            <a:srgbClr val="FFFF00"/>
          </a:solidFill>
          <a:ln>
            <a:solidFill>
              <a:schemeClr val="bg1">
                <a:lumMod val="95000"/>
              </a:schemeClr>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18C88AD5-3A02-C581-7748-ACBD691896FB}"/>
              </a:ext>
            </a:extLst>
          </p:cNvPr>
          <p:cNvPicPr>
            <a:picLocks noChangeAspect="1"/>
          </p:cNvPicPr>
          <p:nvPr/>
        </p:nvPicPr>
        <p:blipFill>
          <a:blip r:embed="rId5"/>
          <a:stretch>
            <a:fillRect/>
          </a:stretch>
        </p:blipFill>
        <p:spPr>
          <a:xfrm>
            <a:off x="633105" y="1947953"/>
            <a:ext cx="3378958" cy="1900664"/>
          </a:xfrm>
          <a:prstGeom prst="rect">
            <a:avLst/>
          </a:prstGeom>
          <a:solidFill>
            <a:srgbClr val="FFFF00"/>
          </a:solidFill>
          <a:ln>
            <a:solidFill>
              <a:schemeClr val="bg1">
                <a:lumMod val="95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DD69EC1D-076E-4E0C-CDC8-13F042245561}"/>
              </a:ext>
            </a:extLst>
          </p:cNvPr>
          <p:cNvSpPr txBox="1"/>
          <p:nvPr/>
        </p:nvSpPr>
        <p:spPr bwMode="gray">
          <a:xfrm>
            <a:off x="628244" y="1429475"/>
            <a:ext cx="3969607" cy="48423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How are competitors structuring their organization in terms of function sizes and role distributions?</a:t>
            </a:r>
          </a:p>
        </p:txBody>
      </p:sp>
      <p:sp>
        <p:nvSpPr>
          <p:cNvPr id="8" name="TextBox 7">
            <a:extLst>
              <a:ext uri="{FF2B5EF4-FFF2-40B4-BE49-F238E27FC236}">
                <a16:creationId xmlns:a16="http://schemas.microsoft.com/office/drawing/2014/main" id="{468DEFC3-D08F-65F6-F0B2-51AAE047BE58}"/>
              </a:ext>
            </a:extLst>
          </p:cNvPr>
          <p:cNvSpPr txBox="1"/>
          <p:nvPr/>
        </p:nvSpPr>
        <p:spPr bwMode="gray">
          <a:xfrm>
            <a:off x="6522853" y="1429475"/>
            <a:ext cx="3841200" cy="486480"/>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How are peers organized geographically and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what are their prioritized regions?</a:t>
            </a:r>
          </a:p>
        </p:txBody>
      </p:sp>
      <p:sp>
        <p:nvSpPr>
          <p:cNvPr id="9" name="TextBox 8">
            <a:extLst>
              <a:ext uri="{FF2B5EF4-FFF2-40B4-BE49-F238E27FC236}">
                <a16:creationId xmlns:a16="http://schemas.microsoft.com/office/drawing/2014/main" id="{8CA970D1-2608-3B3F-6A4D-8DA68F5108BC}"/>
              </a:ext>
            </a:extLst>
          </p:cNvPr>
          <p:cNvSpPr txBox="1"/>
          <p:nvPr/>
        </p:nvSpPr>
        <p:spPr bwMode="gray">
          <a:xfrm>
            <a:off x="628243" y="4060827"/>
            <a:ext cx="3840001" cy="486480"/>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What are the typical management structures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and spans of control among industry peers?</a:t>
            </a:r>
          </a:p>
        </p:txBody>
      </p:sp>
      <p:sp>
        <p:nvSpPr>
          <p:cNvPr id="10" name="TextBox 9">
            <a:extLst>
              <a:ext uri="{FF2B5EF4-FFF2-40B4-BE49-F238E27FC236}">
                <a16:creationId xmlns:a16="http://schemas.microsoft.com/office/drawing/2014/main" id="{93D1E659-4242-98DF-F617-83A22E00B104}"/>
              </a:ext>
            </a:extLst>
          </p:cNvPr>
          <p:cNvSpPr txBox="1"/>
          <p:nvPr/>
        </p:nvSpPr>
        <p:spPr bwMode="gray">
          <a:xfrm>
            <a:off x="6522853" y="4060827"/>
            <a:ext cx="3843224" cy="48641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To what extent are different functions centralized versus decentralized in the client’s industry?</a:t>
            </a:r>
          </a:p>
        </p:txBody>
      </p:sp>
      <p:cxnSp>
        <p:nvCxnSpPr>
          <p:cNvPr id="11" name="Straight Connector 10">
            <a:extLst>
              <a:ext uri="{FF2B5EF4-FFF2-40B4-BE49-F238E27FC236}">
                <a16:creationId xmlns:a16="http://schemas.microsoft.com/office/drawing/2014/main" id="{04286427-BCE8-FCCE-07BC-8FB353BFAC33}"/>
              </a:ext>
            </a:extLst>
          </p:cNvPr>
          <p:cNvCxnSpPr>
            <a:cxnSpLocks/>
          </p:cNvCxnSpPr>
          <p:nvPr/>
        </p:nvCxnSpPr>
        <p:spPr bwMode="gray">
          <a:xfrm>
            <a:off x="614193" y="1913070"/>
            <a:ext cx="3403821"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DBC480-BC8B-FD64-28D3-A12C2B6908C9}"/>
              </a:ext>
            </a:extLst>
          </p:cNvPr>
          <p:cNvCxnSpPr>
            <a:cxnSpLocks/>
          </p:cNvCxnSpPr>
          <p:nvPr/>
        </p:nvCxnSpPr>
        <p:spPr bwMode="gray">
          <a:xfrm>
            <a:off x="6522853" y="1913070"/>
            <a:ext cx="337374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8156A8B-9098-C6BC-025D-F16C260DD3C7}"/>
              </a:ext>
            </a:extLst>
          </p:cNvPr>
          <p:cNvCxnSpPr>
            <a:cxnSpLocks/>
          </p:cNvCxnSpPr>
          <p:nvPr/>
        </p:nvCxnSpPr>
        <p:spPr bwMode="gray">
          <a:xfrm>
            <a:off x="628245" y="4536896"/>
            <a:ext cx="3389769"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F65BA74-C1B3-E5FF-D840-21DEE24F7E09}"/>
              </a:ext>
            </a:extLst>
          </p:cNvPr>
          <p:cNvCxnSpPr>
            <a:cxnSpLocks/>
          </p:cNvCxnSpPr>
          <p:nvPr/>
        </p:nvCxnSpPr>
        <p:spPr bwMode="gray">
          <a:xfrm>
            <a:off x="6522853" y="4536896"/>
            <a:ext cx="337374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A646AC5-2021-6731-4F65-B2A1CC65AE3E}"/>
              </a:ext>
            </a:extLst>
          </p:cNvPr>
          <p:cNvSpPr txBox="1"/>
          <p:nvPr/>
        </p:nvSpPr>
        <p:spPr bwMode="gray">
          <a:xfrm>
            <a:off x="4212446" y="4581549"/>
            <a:ext cx="1725216" cy="919089"/>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Analyze the ratios between client’s teams and seniority layers and benchmark them against comparable firms</a:t>
            </a:r>
          </a:p>
        </p:txBody>
      </p:sp>
      <p:sp>
        <p:nvSpPr>
          <p:cNvPr id="16" name="TextBox 15">
            <a:extLst>
              <a:ext uri="{FF2B5EF4-FFF2-40B4-BE49-F238E27FC236}">
                <a16:creationId xmlns:a16="http://schemas.microsoft.com/office/drawing/2014/main" id="{0BAAA38E-FF8B-24AC-1C25-F03FE0F76881}"/>
              </a:ext>
            </a:extLst>
          </p:cNvPr>
          <p:cNvSpPr txBox="1"/>
          <p:nvPr/>
        </p:nvSpPr>
        <p:spPr bwMode="gray">
          <a:xfrm>
            <a:off x="10105865" y="4581549"/>
            <a:ext cx="1725215" cy="919089"/>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Examine which type of organizational model the client’s key competitors apply for different functions</a:t>
            </a:r>
          </a:p>
        </p:txBody>
      </p:sp>
      <p:sp>
        <p:nvSpPr>
          <p:cNvPr id="17" name="TextBox 16">
            <a:extLst>
              <a:ext uri="{FF2B5EF4-FFF2-40B4-BE49-F238E27FC236}">
                <a16:creationId xmlns:a16="http://schemas.microsoft.com/office/drawing/2014/main" id="{B64639CC-6427-7169-F6A3-46FE2913DC35}"/>
              </a:ext>
            </a:extLst>
          </p:cNvPr>
          <p:cNvSpPr txBox="1"/>
          <p:nvPr/>
        </p:nvSpPr>
        <p:spPr bwMode="gray">
          <a:xfrm>
            <a:off x="4212446" y="1952208"/>
            <a:ext cx="1725216" cy="919089"/>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Compare the structure and role proportions of the client’s functions to its peers and industry standards</a:t>
            </a:r>
          </a:p>
        </p:txBody>
      </p:sp>
      <p:sp>
        <p:nvSpPr>
          <p:cNvPr id="22" name="TextBox 21">
            <a:extLst>
              <a:ext uri="{FF2B5EF4-FFF2-40B4-BE49-F238E27FC236}">
                <a16:creationId xmlns:a16="http://schemas.microsoft.com/office/drawing/2014/main" id="{BBFCECFF-ECFF-A33A-DD91-C38415B87937}"/>
              </a:ext>
            </a:extLst>
          </p:cNvPr>
          <p:cNvSpPr txBox="1"/>
          <p:nvPr/>
        </p:nvSpPr>
        <p:spPr bwMode="gray">
          <a:xfrm>
            <a:off x="10091828" y="1988848"/>
            <a:ext cx="1602000" cy="919089"/>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Review how the client’s geographical footprint and structure measures up against its key competitors </a:t>
            </a:r>
          </a:p>
        </p:txBody>
      </p:sp>
      <p:pic>
        <p:nvPicPr>
          <p:cNvPr id="21" name="Graphic 20">
            <a:extLst>
              <a:ext uri="{FF2B5EF4-FFF2-40B4-BE49-F238E27FC236}">
                <a16:creationId xmlns:a16="http://schemas.microsoft.com/office/drawing/2014/main" id="{CEFE1416-6A0A-766C-B7FD-BFE10E917D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18288" y="409884"/>
            <a:ext cx="1066800" cy="221895"/>
          </a:xfrm>
          <a:prstGeom prst="rect">
            <a:avLst/>
          </a:prstGeom>
        </p:spPr>
      </p:pic>
      <p:sp>
        <p:nvSpPr>
          <p:cNvPr id="23" name="Subtitle 2">
            <a:extLst>
              <a:ext uri="{FF2B5EF4-FFF2-40B4-BE49-F238E27FC236}">
                <a16:creationId xmlns:a16="http://schemas.microsoft.com/office/drawing/2014/main" id="{3377DBCF-E370-10CD-75D8-3514A7A97038}"/>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24" name="Straight Connector 23">
            <a:extLst>
              <a:ext uri="{FF2B5EF4-FFF2-40B4-BE49-F238E27FC236}">
                <a16:creationId xmlns:a16="http://schemas.microsoft.com/office/drawing/2014/main" id="{EF90FA93-5B6E-CAB1-9163-D793192EFCF6}"/>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38AF7741-CE52-5B97-C6D4-E97AC39CFCC4}"/>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b="1">
                <a:solidFill>
                  <a:srgbClr val="A80867"/>
                </a:solidFill>
                <a:latin typeface="Graphik Semibold" panose="020B0503030202060203" pitchFamily="34" charset="77"/>
              </a:rPr>
              <a:t>2) </a:t>
            </a:r>
            <a:r>
              <a:rPr lang="en-US" sz="2000" b="1">
                <a:solidFill>
                  <a:srgbClr val="263238"/>
                </a:solidFill>
                <a:latin typeface="Graphik Semibold" panose="020B0503030202060203" pitchFamily="34" charset="77"/>
              </a:rPr>
              <a:t>General Consulting </a:t>
            </a:r>
            <a:r>
              <a:rPr lang="en-US" sz="2000">
                <a:solidFill>
                  <a:srgbClr val="263238"/>
                </a:solidFill>
                <a:latin typeface="Graphik Regular" panose="020B0503030202060203" pitchFamily="34" charset="77"/>
              </a:rPr>
              <a:t>| Operating Model</a:t>
            </a:r>
          </a:p>
        </p:txBody>
      </p:sp>
    </p:spTree>
    <p:extLst>
      <p:ext uri="{BB962C8B-B14F-4D97-AF65-F5344CB8AC3E}">
        <p14:creationId xmlns:p14="http://schemas.microsoft.com/office/powerpoint/2010/main" val="3434358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54B7029-4E25-9B45-C1DA-4E5BBDFD3842}"/>
              </a:ext>
            </a:extLst>
          </p:cNvPr>
          <p:cNvSpPr txBox="1"/>
          <p:nvPr/>
        </p:nvSpPr>
        <p:spPr>
          <a:xfrm>
            <a:off x="5173430" y="1936585"/>
            <a:ext cx="6411658" cy="3893758"/>
          </a:xfrm>
          <a:prstGeom prst="rect">
            <a:avLst/>
          </a:prstGeom>
          <a:noFill/>
        </p:spPr>
        <p:txBody>
          <a:bodyPr wrap="square">
            <a:spAutoFit/>
          </a:bodyPr>
          <a:lstStyle/>
          <a:p>
            <a:pPr marL="0" indent="0">
              <a:lnSpc>
                <a:spcPct val="250000"/>
              </a:lnSpc>
              <a:buNone/>
            </a:pPr>
            <a:r>
              <a:rPr lang="en-US" sz="1800" b="1">
                <a:solidFill>
                  <a:srgbClr val="CE0B80"/>
                </a:solidFill>
                <a:latin typeface="Graphik Semibold" panose="020B0503030202060203" pitchFamily="34" charset="77"/>
              </a:rPr>
              <a:t>Introduction to Aura</a:t>
            </a:r>
            <a:br>
              <a:rPr lang="en-US" sz="1800">
                <a:solidFill>
                  <a:srgbClr val="263238"/>
                </a:solidFill>
                <a:latin typeface="Graphik Regular" panose="020B0503030202060203" pitchFamily="34" charset="77"/>
              </a:rPr>
            </a:br>
            <a:r>
              <a:rPr lang="en-US" sz="1800">
                <a:solidFill>
                  <a:srgbClr val="263238"/>
                </a:solidFill>
                <a:latin typeface="Graphik Regular" panose="020B0503030202060203" pitchFamily="34" charset="77"/>
              </a:rPr>
              <a:t>Due Diligence: Key use cases &amp; sample outputs</a:t>
            </a:r>
          </a:p>
          <a:p>
            <a:pPr marL="0" indent="0">
              <a:lnSpc>
                <a:spcPct val="250000"/>
              </a:lnSpc>
              <a:buNone/>
            </a:pPr>
            <a:r>
              <a:rPr lang="en-US" sz="1800">
                <a:solidFill>
                  <a:srgbClr val="263238"/>
                </a:solidFill>
                <a:latin typeface="Graphik Regular" panose="020B0503030202060203" pitchFamily="34" charset="77"/>
              </a:rPr>
              <a:t>General Consulting: Key use cases &amp; sample outputs</a:t>
            </a:r>
          </a:p>
          <a:p>
            <a:pPr marL="0" indent="0">
              <a:lnSpc>
                <a:spcPct val="250000"/>
              </a:lnSpc>
              <a:buNone/>
            </a:pPr>
            <a:r>
              <a:rPr lang="en-US" sz="1800">
                <a:solidFill>
                  <a:srgbClr val="263238"/>
                </a:solidFill>
                <a:latin typeface="Graphik Regular" panose="020B0503030202060203" pitchFamily="34" charset="77"/>
              </a:rPr>
              <a:t>How to get started now</a:t>
            </a:r>
          </a:p>
          <a:p>
            <a:pPr marL="0" indent="0">
              <a:lnSpc>
                <a:spcPct val="250000"/>
              </a:lnSpc>
              <a:buNone/>
            </a:pPr>
            <a:r>
              <a:rPr lang="en-US" sz="1800">
                <a:solidFill>
                  <a:srgbClr val="263238"/>
                </a:solidFill>
                <a:latin typeface="Graphik Regular" panose="020B0503030202060203" pitchFamily="34" charset="77"/>
              </a:rPr>
              <a:t>FAQs and additional information</a:t>
            </a:r>
            <a:endParaRPr lang="en-US" sz="2000">
              <a:solidFill>
                <a:srgbClr val="263238"/>
              </a:solidFill>
              <a:latin typeface="Graphik Regular" panose="020B0503030202060203" pitchFamily="34" charset="77"/>
            </a:endParaRPr>
          </a:p>
        </p:txBody>
      </p:sp>
      <p:sp>
        <p:nvSpPr>
          <p:cNvPr id="12" name="Rectangle 11">
            <a:extLst>
              <a:ext uri="{FF2B5EF4-FFF2-40B4-BE49-F238E27FC236}">
                <a16:creationId xmlns:a16="http://schemas.microsoft.com/office/drawing/2014/main" id="{2E42FD8B-3005-E33C-5755-193D7A84F852}"/>
              </a:ext>
            </a:extLst>
          </p:cNvPr>
          <p:cNvSpPr/>
          <p:nvPr/>
        </p:nvSpPr>
        <p:spPr>
          <a:xfrm>
            <a:off x="5079031" y="2194675"/>
            <a:ext cx="81699" cy="417322"/>
          </a:xfrm>
          <a:prstGeom prst="rect">
            <a:avLst/>
          </a:prstGeom>
          <a:solidFill>
            <a:srgbClr val="CE0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E17B895F-5E20-ED77-F9E5-D8FDFA6AB1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18288" y="409884"/>
            <a:ext cx="1066800" cy="221895"/>
          </a:xfrm>
          <a:prstGeom prst="rect">
            <a:avLst/>
          </a:prstGeom>
        </p:spPr>
      </p:pic>
      <p:sp>
        <p:nvSpPr>
          <p:cNvPr id="14" name="TextBox 13">
            <a:extLst>
              <a:ext uri="{FF2B5EF4-FFF2-40B4-BE49-F238E27FC236}">
                <a16:creationId xmlns:a16="http://schemas.microsoft.com/office/drawing/2014/main" id="{43E80628-AA43-E2FE-1E5D-B3BCE446BE8F}"/>
              </a:ext>
            </a:extLst>
          </p:cNvPr>
          <p:cNvSpPr txBox="1"/>
          <p:nvPr/>
        </p:nvSpPr>
        <p:spPr>
          <a:xfrm>
            <a:off x="527268" y="2016981"/>
            <a:ext cx="3708255" cy="646331"/>
          </a:xfrm>
          <a:prstGeom prst="rect">
            <a:avLst/>
          </a:prstGeom>
          <a:noFill/>
        </p:spPr>
        <p:txBody>
          <a:bodyPr wrap="square">
            <a:spAutoFit/>
          </a:bodyPr>
          <a:lstStyle/>
          <a:p>
            <a:pPr marL="0" indent="0">
              <a:buNone/>
            </a:pPr>
            <a:r>
              <a:rPr lang="en-US" sz="3600">
                <a:solidFill>
                  <a:srgbClr val="263238"/>
                </a:solidFill>
                <a:latin typeface="Graphik Regular" panose="020B0503030202060203" pitchFamily="34" charset="77"/>
              </a:rPr>
              <a:t>Agenda</a:t>
            </a:r>
          </a:p>
        </p:txBody>
      </p:sp>
      <p:sp>
        <p:nvSpPr>
          <p:cNvPr id="15" name="Subtitle 2">
            <a:extLst>
              <a:ext uri="{FF2B5EF4-FFF2-40B4-BE49-F238E27FC236}">
                <a16:creationId xmlns:a16="http://schemas.microsoft.com/office/drawing/2014/main" id="{A48D78C3-16BB-1536-9CB3-CC4CF95885C3}"/>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16" name="Straight Connector 15">
            <a:extLst>
              <a:ext uri="{FF2B5EF4-FFF2-40B4-BE49-F238E27FC236}">
                <a16:creationId xmlns:a16="http://schemas.microsoft.com/office/drawing/2014/main" id="{19284F24-3800-F2BC-107A-ED6587FE631A}"/>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8600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D69EC1D-076E-4E0C-CDC8-13F042245561}"/>
              </a:ext>
            </a:extLst>
          </p:cNvPr>
          <p:cNvSpPr txBox="1"/>
          <p:nvPr/>
        </p:nvSpPr>
        <p:spPr bwMode="gray">
          <a:xfrm>
            <a:off x="628245" y="1424044"/>
            <a:ext cx="3827148" cy="48641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What talent has the client invested in and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where does it have gaps?</a:t>
            </a:r>
          </a:p>
        </p:txBody>
      </p:sp>
      <p:sp>
        <p:nvSpPr>
          <p:cNvPr id="8" name="TextBox 7">
            <a:extLst>
              <a:ext uri="{FF2B5EF4-FFF2-40B4-BE49-F238E27FC236}">
                <a16:creationId xmlns:a16="http://schemas.microsoft.com/office/drawing/2014/main" id="{468DEFC3-D08F-65F6-F0B2-51AAE047BE58}"/>
              </a:ext>
            </a:extLst>
          </p:cNvPr>
          <p:cNvSpPr txBox="1"/>
          <p:nvPr/>
        </p:nvSpPr>
        <p:spPr bwMode="gray">
          <a:xfrm>
            <a:off x="6522853" y="1424044"/>
            <a:ext cx="3841200" cy="486480"/>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Does the client have the right mix of talent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within its key capabilities to drive growth?</a:t>
            </a:r>
          </a:p>
        </p:txBody>
      </p:sp>
      <p:sp>
        <p:nvSpPr>
          <p:cNvPr id="9" name="TextBox 8">
            <a:extLst>
              <a:ext uri="{FF2B5EF4-FFF2-40B4-BE49-F238E27FC236}">
                <a16:creationId xmlns:a16="http://schemas.microsoft.com/office/drawing/2014/main" id="{8CA970D1-2608-3B3F-6A4D-8DA68F5108BC}"/>
              </a:ext>
            </a:extLst>
          </p:cNvPr>
          <p:cNvSpPr txBox="1"/>
          <p:nvPr/>
        </p:nvSpPr>
        <p:spPr bwMode="gray">
          <a:xfrm>
            <a:off x="628243" y="4055396"/>
            <a:ext cx="3840001" cy="486480"/>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Does the client have the required levels of experience and education in its workforce?</a:t>
            </a:r>
          </a:p>
        </p:txBody>
      </p:sp>
      <p:sp>
        <p:nvSpPr>
          <p:cNvPr id="10" name="TextBox 9">
            <a:extLst>
              <a:ext uri="{FF2B5EF4-FFF2-40B4-BE49-F238E27FC236}">
                <a16:creationId xmlns:a16="http://schemas.microsoft.com/office/drawing/2014/main" id="{93D1E659-4242-98DF-F617-83A22E00B104}"/>
              </a:ext>
            </a:extLst>
          </p:cNvPr>
          <p:cNvSpPr txBox="1"/>
          <p:nvPr/>
        </p:nvSpPr>
        <p:spPr bwMode="gray">
          <a:xfrm>
            <a:off x="6522853" y="4055396"/>
            <a:ext cx="3843224" cy="48641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How do the skills reported by employees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compare with those of key competitors?</a:t>
            </a:r>
          </a:p>
        </p:txBody>
      </p:sp>
      <p:cxnSp>
        <p:nvCxnSpPr>
          <p:cNvPr id="11" name="Straight Connector 10">
            <a:extLst>
              <a:ext uri="{FF2B5EF4-FFF2-40B4-BE49-F238E27FC236}">
                <a16:creationId xmlns:a16="http://schemas.microsoft.com/office/drawing/2014/main" id="{04286427-BCE8-FCCE-07BC-8FB353BFAC33}"/>
              </a:ext>
            </a:extLst>
          </p:cNvPr>
          <p:cNvCxnSpPr>
            <a:cxnSpLocks/>
          </p:cNvCxnSpPr>
          <p:nvPr/>
        </p:nvCxnSpPr>
        <p:spPr bwMode="gray">
          <a:xfrm>
            <a:off x="614193" y="1907639"/>
            <a:ext cx="3403821"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DBC480-BC8B-FD64-28D3-A12C2B6908C9}"/>
              </a:ext>
            </a:extLst>
          </p:cNvPr>
          <p:cNvCxnSpPr>
            <a:cxnSpLocks/>
          </p:cNvCxnSpPr>
          <p:nvPr/>
        </p:nvCxnSpPr>
        <p:spPr bwMode="gray">
          <a:xfrm>
            <a:off x="6522853" y="1907639"/>
            <a:ext cx="337374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8156A8B-9098-C6BC-025D-F16C260DD3C7}"/>
              </a:ext>
            </a:extLst>
          </p:cNvPr>
          <p:cNvCxnSpPr>
            <a:cxnSpLocks/>
          </p:cNvCxnSpPr>
          <p:nvPr/>
        </p:nvCxnSpPr>
        <p:spPr bwMode="gray">
          <a:xfrm>
            <a:off x="628245" y="4531465"/>
            <a:ext cx="3389769"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F65BA74-C1B3-E5FF-D840-21DEE24F7E09}"/>
              </a:ext>
            </a:extLst>
          </p:cNvPr>
          <p:cNvCxnSpPr>
            <a:cxnSpLocks/>
          </p:cNvCxnSpPr>
          <p:nvPr/>
        </p:nvCxnSpPr>
        <p:spPr bwMode="gray">
          <a:xfrm>
            <a:off x="6522853" y="4531465"/>
            <a:ext cx="337374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A646AC5-2021-6731-4F65-B2A1CC65AE3E}"/>
              </a:ext>
            </a:extLst>
          </p:cNvPr>
          <p:cNvSpPr txBox="1"/>
          <p:nvPr/>
        </p:nvSpPr>
        <p:spPr bwMode="gray">
          <a:xfrm>
            <a:off x="4212446" y="4576118"/>
            <a:ext cx="1725216" cy="749812"/>
          </a:xfrm>
          <a:prstGeom prst="rect">
            <a:avLst/>
          </a:prstGeom>
          <a:noFill/>
        </p:spPr>
        <p:txBody>
          <a:bodyPr wrap="square" lIns="36000" tIns="36000" rIns="36000" bIns="36000" rtlCol="0">
            <a:spAutoFit/>
          </a:bodyPr>
          <a:lstStyle/>
          <a:p>
            <a:pPr marL="0" indent="0">
              <a:buNone/>
            </a:pPr>
            <a:r>
              <a:rPr lang="en-US" sz="1100" i="1">
                <a:solidFill>
                  <a:srgbClr val="263238"/>
                </a:solidFill>
              </a:rPr>
              <a:t>Assess whether the client possesses the expertise necessary to reach their growth targets</a:t>
            </a:r>
          </a:p>
        </p:txBody>
      </p:sp>
      <p:sp>
        <p:nvSpPr>
          <p:cNvPr id="16" name="TextBox 15">
            <a:extLst>
              <a:ext uri="{FF2B5EF4-FFF2-40B4-BE49-F238E27FC236}">
                <a16:creationId xmlns:a16="http://schemas.microsoft.com/office/drawing/2014/main" id="{0BAAA38E-FF8B-24AC-1C25-F03FE0F76881}"/>
              </a:ext>
            </a:extLst>
          </p:cNvPr>
          <p:cNvSpPr txBox="1"/>
          <p:nvPr/>
        </p:nvSpPr>
        <p:spPr bwMode="gray">
          <a:xfrm>
            <a:off x="10105865" y="4576118"/>
            <a:ext cx="1587963" cy="919089"/>
          </a:xfrm>
          <a:prstGeom prst="rect">
            <a:avLst/>
          </a:prstGeom>
          <a:noFill/>
        </p:spPr>
        <p:txBody>
          <a:bodyPr wrap="square" lIns="36000" tIns="36000" rIns="36000" bIns="36000" rtlCol="0">
            <a:spAutoFit/>
          </a:bodyPr>
          <a:lstStyle/>
          <a:p>
            <a:pPr marL="0" indent="0">
              <a:buNone/>
            </a:pPr>
            <a:r>
              <a:rPr lang="en-US" sz="1100" i="1">
                <a:solidFill>
                  <a:srgbClr val="263238"/>
                </a:solidFill>
              </a:rPr>
              <a:t>Benchmark the skills cited by the client’s employees against key competitors to identify potential gaps </a:t>
            </a:r>
          </a:p>
        </p:txBody>
      </p:sp>
      <p:sp>
        <p:nvSpPr>
          <p:cNvPr id="17" name="TextBox 16">
            <a:extLst>
              <a:ext uri="{FF2B5EF4-FFF2-40B4-BE49-F238E27FC236}">
                <a16:creationId xmlns:a16="http://schemas.microsoft.com/office/drawing/2014/main" id="{B64639CC-6427-7169-F6A3-46FE2913DC35}"/>
              </a:ext>
            </a:extLst>
          </p:cNvPr>
          <p:cNvSpPr txBox="1"/>
          <p:nvPr/>
        </p:nvSpPr>
        <p:spPr bwMode="gray">
          <a:xfrm>
            <a:off x="4212446" y="1946777"/>
            <a:ext cx="1630214" cy="919089"/>
          </a:xfrm>
          <a:prstGeom prst="rect">
            <a:avLst/>
          </a:prstGeom>
          <a:noFill/>
        </p:spPr>
        <p:txBody>
          <a:bodyPr wrap="square" lIns="36000" tIns="36000" rIns="36000" bIns="36000" rtlCol="0">
            <a:spAutoFit/>
          </a:bodyPr>
          <a:lstStyle/>
          <a:p>
            <a:pPr marL="0" indent="0">
              <a:buNone/>
            </a:pPr>
            <a:r>
              <a:rPr lang="en-US" sz="1100" i="1">
                <a:solidFill>
                  <a:srgbClr val="263238"/>
                </a:solidFill>
              </a:rPr>
              <a:t>Evaluate how the size and strength of critical capabilities compares to competitors and industry standards</a:t>
            </a:r>
          </a:p>
        </p:txBody>
      </p:sp>
      <p:sp>
        <p:nvSpPr>
          <p:cNvPr id="22" name="TextBox 21">
            <a:extLst>
              <a:ext uri="{FF2B5EF4-FFF2-40B4-BE49-F238E27FC236}">
                <a16:creationId xmlns:a16="http://schemas.microsoft.com/office/drawing/2014/main" id="{BBFCECFF-ECFF-A33A-DD91-C38415B87937}"/>
              </a:ext>
            </a:extLst>
          </p:cNvPr>
          <p:cNvSpPr txBox="1"/>
          <p:nvPr/>
        </p:nvSpPr>
        <p:spPr bwMode="gray">
          <a:xfrm>
            <a:off x="10091828" y="1983417"/>
            <a:ext cx="1493260" cy="1088366"/>
          </a:xfrm>
          <a:prstGeom prst="rect">
            <a:avLst/>
          </a:prstGeom>
          <a:noFill/>
        </p:spPr>
        <p:txBody>
          <a:bodyPr wrap="square" lIns="36000" tIns="36000" rIns="36000" bIns="36000" rtlCol="0">
            <a:spAutoFit/>
          </a:bodyPr>
          <a:lstStyle/>
          <a:p>
            <a:pPr marL="0" indent="0">
              <a:buNone/>
            </a:pPr>
            <a:r>
              <a:rPr lang="en-US" sz="1100" i="1">
                <a:solidFill>
                  <a:srgbClr val="263238"/>
                </a:solidFill>
              </a:rPr>
              <a:t>Understand the talent competitors and best-in-class examples are investing in to develop emerging critical capabilities </a:t>
            </a:r>
          </a:p>
        </p:txBody>
      </p:sp>
      <p:pic>
        <p:nvPicPr>
          <p:cNvPr id="6" name="Picture 5">
            <a:extLst>
              <a:ext uri="{FF2B5EF4-FFF2-40B4-BE49-F238E27FC236}">
                <a16:creationId xmlns:a16="http://schemas.microsoft.com/office/drawing/2014/main" id="{9045697C-AAA6-6A54-D87B-D0AF0754D448}"/>
              </a:ext>
            </a:extLst>
          </p:cNvPr>
          <p:cNvPicPr>
            <a:picLocks noChangeAspect="1"/>
          </p:cNvPicPr>
          <p:nvPr/>
        </p:nvPicPr>
        <p:blipFill>
          <a:blip r:embed="rId2"/>
          <a:stretch>
            <a:fillRect/>
          </a:stretch>
        </p:blipFill>
        <p:spPr>
          <a:xfrm>
            <a:off x="6522853" y="1940911"/>
            <a:ext cx="3369191" cy="1895169"/>
          </a:xfrm>
          <a:prstGeom prst="rect">
            <a:avLst/>
          </a:prstGeom>
          <a:solidFill>
            <a:srgbClr val="FFFF00"/>
          </a:solidFill>
          <a:ln>
            <a:solidFill>
              <a:schemeClr val="bg1">
                <a:lumMod val="95000"/>
              </a:schemeClr>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1886AEFC-D717-1431-EFED-23796FE9CE8D}"/>
              </a:ext>
            </a:extLst>
          </p:cNvPr>
          <p:cNvPicPr>
            <a:picLocks noChangeAspect="1"/>
          </p:cNvPicPr>
          <p:nvPr/>
        </p:nvPicPr>
        <p:blipFill>
          <a:blip r:embed="rId3"/>
          <a:stretch>
            <a:fillRect/>
          </a:stretch>
        </p:blipFill>
        <p:spPr>
          <a:xfrm>
            <a:off x="627371" y="1952552"/>
            <a:ext cx="2680829" cy="1507966"/>
          </a:xfrm>
          <a:prstGeom prst="rect">
            <a:avLst/>
          </a:prstGeom>
          <a:solidFill>
            <a:srgbClr val="FFFF00"/>
          </a:solidFill>
          <a:ln>
            <a:solidFill>
              <a:schemeClr val="bg1">
                <a:lumMod val="95000"/>
              </a:schemeClr>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88E84176-BF7B-2DA8-93EA-5FA4C6AD6D81}"/>
              </a:ext>
            </a:extLst>
          </p:cNvPr>
          <p:cNvPicPr>
            <a:picLocks noChangeAspect="1"/>
          </p:cNvPicPr>
          <p:nvPr/>
        </p:nvPicPr>
        <p:blipFill>
          <a:blip r:embed="rId4"/>
          <a:stretch>
            <a:fillRect/>
          </a:stretch>
        </p:blipFill>
        <p:spPr>
          <a:xfrm>
            <a:off x="646490" y="4569366"/>
            <a:ext cx="2661718" cy="1497216"/>
          </a:xfrm>
          <a:prstGeom prst="rect">
            <a:avLst/>
          </a:prstGeom>
          <a:solidFill>
            <a:srgbClr val="FFFF00"/>
          </a:solidFill>
          <a:ln>
            <a:solidFill>
              <a:schemeClr val="bg1">
                <a:lumMod val="95000"/>
              </a:schemeClr>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5C7EA549-5548-AD40-5165-BA610D58B6D0}"/>
              </a:ext>
            </a:extLst>
          </p:cNvPr>
          <p:cNvPicPr>
            <a:picLocks noChangeAspect="1"/>
          </p:cNvPicPr>
          <p:nvPr/>
        </p:nvPicPr>
        <p:blipFill>
          <a:blip r:embed="rId5"/>
          <a:stretch>
            <a:fillRect/>
          </a:stretch>
        </p:blipFill>
        <p:spPr>
          <a:xfrm>
            <a:off x="6524053" y="4576118"/>
            <a:ext cx="3367991" cy="1894495"/>
          </a:xfrm>
          <a:prstGeom prst="rect">
            <a:avLst/>
          </a:prstGeom>
          <a:solidFill>
            <a:srgbClr val="FFFF00"/>
          </a:solidFill>
          <a:ln>
            <a:solidFill>
              <a:schemeClr val="bg1">
                <a:lumMod val="95000"/>
              </a:schemeClr>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34BB50CA-47AB-8314-96E5-5CDD9EEF398A}"/>
              </a:ext>
            </a:extLst>
          </p:cNvPr>
          <p:cNvPicPr>
            <a:picLocks noChangeAspect="1"/>
          </p:cNvPicPr>
          <p:nvPr/>
        </p:nvPicPr>
        <p:blipFill>
          <a:blip r:embed="rId6"/>
          <a:stretch>
            <a:fillRect/>
          </a:stretch>
        </p:blipFill>
        <p:spPr>
          <a:xfrm>
            <a:off x="1331233" y="2358064"/>
            <a:ext cx="2680829" cy="1507966"/>
          </a:xfrm>
          <a:prstGeom prst="rect">
            <a:avLst/>
          </a:prstGeom>
          <a:solidFill>
            <a:srgbClr val="FFFF00"/>
          </a:solidFill>
          <a:ln>
            <a:solidFill>
              <a:schemeClr val="bg1">
                <a:lumMod val="95000"/>
              </a:schemeClr>
            </a:solidFill>
          </a:ln>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63C74E53-4E03-2E5F-8F19-6A3234DDFB71}"/>
              </a:ext>
            </a:extLst>
          </p:cNvPr>
          <p:cNvPicPr>
            <a:picLocks noChangeAspect="1"/>
          </p:cNvPicPr>
          <p:nvPr/>
        </p:nvPicPr>
        <p:blipFill>
          <a:blip r:embed="rId7"/>
          <a:stretch>
            <a:fillRect/>
          </a:stretch>
        </p:blipFill>
        <p:spPr>
          <a:xfrm>
            <a:off x="1350351" y="4958307"/>
            <a:ext cx="2661711" cy="1497212"/>
          </a:xfrm>
          <a:prstGeom prst="rect">
            <a:avLst/>
          </a:prstGeom>
          <a:solidFill>
            <a:srgbClr val="FFFF00"/>
          </a:solidFill>
          <a:ln>
            <a:solidFill>
              <a:schemeClr val="bg1">
                <a:lumMod val="95000"/>
              </a:schemeClr>
            </a:solidFill>
          </a:ln>
          <a:effectLst>
            <a:outerShdw blurRad="50800" dist="38100" dir="2700000" algn="tl" rotWithShape="0">
              <a:prstClr val="black">
                <a:alpha val="40000"/>
              </a:prstClr>
            </a:outerShdw>
          </a:effectLst>
        </p:spPr>
      </p:pic>
      <p:pic>
        <p:nvPicPr>
          <p:cNvPr id="24" name="Graphic 23">
            <a:extLst>
              <a:ext uri="{FF2B5EF4-FFF2-40B4-BE49-F238E27FC236}">
                <a16:creationId xmlns:a16="http://schemas.microsoft.com/office/drawing/2014/main" id="{22B0AEA3-3D8D-44E9-AACD-D13684450E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18288" y="409884"/>
            <a:ext cx="1066800" cy="221895"/>
          </a:xfrm>
          <a:prstGeom prst="rect">
            <a:avLst/>
          </a:prstGeom>
        </p:spPr>
      </p:pic>
      <p:sp>
        <p:nvSpPr>
          <p:cNvPr id="25" name="Subtitle 2">
            <a:extLst>
              <a:ext uri="{FF2B5EF4-FFF2-40B4-BE49-F238E27FC236}">
                <a16:creationId xmlns:a16="http://schemas.microsoft.com/office/drawing/2014/main" id="{6F7CB1DC-5653-0734-112D-02BBD72AFE43}"/>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26" name="Straight Connector 25">
            <a:extLst>
              <a:ext uri="{FF2B5EF4-FFF2-40B4-BE49-F238E27FC236}">
                <a16:creationId xmlns:a16="http://schemas.microsoft.com/office/drawing/2014/main" id="{6FF46F74-A33C-29D0-58C5-F96B6E7078AF}"/>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A285778E-3A1E-2803-6F0E-C5C41E2F4A1D}"/>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b="1">
                <a:solidFill>
                  <a:srgbClr val="A80867"/>
                </a:solidFill>
                <a:latin typeface="Graphik Semibold" panose="020B0503030202060203" pitchFamily="34" charset="77"/>
              </a:rPr>
              <a:t>3) </a:t>
            </a:r>
            <a:r>
              <a:rPr lang="en-US" sz="2000" b="1">
                <a:solidFill>
                  <a:srgbClr val="263238"/>
                </a:solidFill>
                <a:latin typeface="Graphik Semibold" panose="020B0503030202060203" pitchFamily="34" charset="77"/>
              </a:rPr>
              <a:t>General Consulting </a:t>
            </a:r>
            <a:r>
              <a:rPr lang="en-US" sz="2000">
                <a:solidFill>
                  <a:srgbClr val="263238"/>
                </a:solidFill>
                <a:latin typeface="Graphik Regular" panose="020B0503030202060203" pitchFamily="34" charset="77"/>
              </a:rPr>
              <a:t>| Capability Assessment</a:t>
            </a:r>
          </a:p>
        </p:txBody>
      </p:sp>
    </p:spTree>
    <p:extLst>
      <p:ext uri="{BB962C8B-B14F-4D97-AF65-F5344CB8AC3E}">
        <p14:creationId xmlns:p14="http://schemas.microsoft.com/office/powerpoint/2010/main" val="2794861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EF2B962-8E54-E0E3-614B-65F576F7C3EF}"/>
              </a:ext>
            </a:extLst>
          </p:cNvPr>
          <p:cNvPicPr>
            <a:picLocks noChangeAspect="1"/>
          </p:cNvPicPr>
          <p:nvPr/>
        </p:nvPicPr>
        <p:blipFill>
          <a:blip r:embed="rId2"/>
          <a:stretch>
            <a:fillRect/>
          </a:stretch>
        </p:blipFill>
        <p:spPr>
          <a:xfrm>
            <a:off x="6522853" y="4587421"/>
            <a:ext cx="3367991" cy="1894495"/>
          </a:xfrm>
          <a:prstGeom prst="rect">
            <a:avLst/>
          </a:prstGeom>
          <a:solidFill>
            <a:srgbClr val="FFFF00"/>
          </a:solidFill>
          <a:ln>
            <a:solidFill>
              <a:schemeClr val="bg1">
                <a:lumMod val="95000"/>
              </a:schemeClr>
            </a:solid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B912FAC4-4307-3F7E-98C4-7E4DCC1586E4}"/>
              </a:ext>
            </a:extLst>
          </p:cNvPr>
          <p:cNvPicPr>
            <a:picLocks noChangeAspect="1"/>
          </p:cNvPicPr>
          <p:nvPr/>
        </p:nvPicPr>
        <p:blipFill>
          <a:blip r:embed="rId3"/>
          <a:stretch>
            <a:fillRect/>
          </a:stretch>
        </p:blipFill>
        <p:spPr>
          <a:xfrm>
            <a:off x="643391" y="4576753"/>
            <a:ext cx="3374623" cy="1898225"/>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600DCDBA-4F6A-2717-AA4A-3858DC4823EF}"/>
              </a:ext>
            </a:extLst>
          </p:cNvPr>
          <p:cNvPicPr>
            <a:picLocks noChangeAspect="1"/>
          </p:cNvPicPr>
          <p:nvPr/>
        </p:nvPicPr>
        <p:blipFill>
          <a:blip r:embed="rId4"/>
          <a:stretch>
            <a:fillRect/>
          </a:stretch>
        </p:blipFill>
        <p:spPr>
          <a:xfrm>
            <a:off x="6522853" y="1932080"/>
            <a:ext cx="3369191" cy="1895170"/>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8C08F483-FE94-9DDB-F9FD-0B2ACFD8C11C}"/>
              </a:ext>
            </a:extLst>
          </p:cNvPr>
          <p:cNvPicPr>
            <a:picLocks noChangeAspect="1"/>
          </p:cNvPicPr>
          <p:nvPr/>
        </p:nvPicPr>
        <p:blipFill>
          <a:blip r:embed="rId5"/>
          <a:stretch>
            <a:fillRect/>
          </a:stretch>
        </p:blipFill>
        <p:spPr>
          <a:xfrm>
            <a:off x="627371" y="1966309"/>
            <a:ext cx="2697536" cy="1517364"/>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F7B2A963-4643-CF95-17AB-07F73B624D7F}"/>
              </a:ext>
            </a:extLst>
          </p:cNvPr>
          <p:cNvPicPr>
            <a:picLocks noChangeAspect="1"/>
          </p:cNvPicPr>
          <p:nvPr/>
        </p:nvPicPr>
        <p:blipFill>
          <a:blip r:embed="rId6"/>
          <a:stretch>
            <a:fillRect/>
          </a:stretch>
        </p:blipFill>
        <p:spPr>
          <a:xfrm>
            <a:off x="1317178" y="2347654"/>
            <a:ext cx="2694884" cy="1515872"/>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DD69EC1D-076E-4E0C-CDC8-13F042245561}"/>
              </a:ext>
            </a:extLst>
          </p:cNvPr>
          <p:cNvSpPr txBox="1"/>
          <p:nvPr/>
        </p:nvSpPr>
        <p:spPr bwMode="gray">
          <a:xfrm>
            <a:off x="628245" y="1424044"/>
            <a:ext cx="3827148" cy="48641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How do the client’s retention and attrition rates measure up against industry benchmarks?</a:t>
            </a:r>
          </a:p>
        </p:txBody>
      </p:sp>
      <p:sp>
        <p:nvSpPr>
          <p:cNvPr id="8" name="TextBox 7">
            <a:extLst>
              <a:ext uri="{FF2B5EF4-FFF2-40B4-BE49-F238E27FC236}">
                <a16:creationId xmlns:a16="http://schemas.microsoft.com/office/drawing/2014/main" id="{468DEFC3-D08F-65F6-F0B2-51AAE047BE58}"/>
              </a:ext>
            </a:extLst>
          </p:cNvPr>
          <p:cNvSpPr txBox="1"/>
          <p:nvPr/>
        </p:nvSpPr>
        <p:spPr bwMode="gray">
          <a:xfrm>
            <a:off x="6522853" y="1424044"/>
            <a:ext cx="3841200" cy="486480"/>
          </a:xfrm>
          <a:prstGeom prst="rect">
            <a:avLst/>
          </a:prstGeom>
          <a:noFill/>
        </p:spPr>
        <p:txBody>
          <a:bodyPr wrap="square" lIns="72000" rIns="72000">
            <a:spAutoFit/>
          </a:bodyPr>
          <a:lstStyle/>
          <a:p>
            <a:pPr marL="0" lvl="1" indent="0">
              <a:lnSpc>
                <a:spcPts val="1620"/>
              </a:lnSpc>
              <a:buNone/>
            </a:pPr>
            <a:r>
              <a:rPr lang="en-US" sz="1200" b="1" noProof="1">
                <a:solidFill>
                  <a:srgbClr val="A80867"/>
                </a:solidFill>
                <a:latin typeface="Graphik Semibold" panose="020B0503030202060203" pitchFamily="34" charset="77"/>
              </a:rPr>
              <a:t>Where can the client source required capabilities, and which talent pools are peers tapping into?</a:t>
            </a:r>
          </a:p>
        </p:txBody>
      </p:sp>
      <p:sp>
        <p:nvSpPr>
          <p:cNvPr id="9" name="TextBox 8">
            <a:extLst>
              <a:ext uri="{FF2B5EF4-FFF2-40B4-BE49-F238E27FC236}">
                <a16:creationId xmlns:a16="http://schemas.microsoft.com/office/drawing/2014/main" id="{8CA970D1-2608-3B3F-6A4D-8DA68F5108BC}"/>
              </a:ext>
            </a:extLst>
          </p:cNvPr>
          <p:cNvSpPr txBox="1"/>
          <p:nvPr/>
        </p:nvSpPr>
        <p:spPr bwMode="gray">
          <a:xfrm>
            <a:off x="628243" y="4055396"/>
            <a:ext cx="3967508" cy="486480"/>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Which companies do we compete with most for top talent, and are they actively hiring from the client?</a:t>
            </a:r>
          </a:p>
        </p:txBody>
      </p:sp>
      <p:sp>
        <p:nvSpPr>
          <p:cNvPr id="10" name="TextBox 9">
            <a:extLst>
              <a:ext uri="{FF2B5EF4-FFF2-40B4-BE49-F238E27FC236}">
                <a16:creationId xmlns:a16="http://schemas.microsoft.com/office/drawing/2014/main" id="{93D1E659-4242-98DF-F617-83A22E00B104}"/>
              </a:ext>
            </a:extLst>
          </p:cNvPr>
          <p:cNvSpPr txBox="1"/>
          <p:nvPr/>
        </p:nvSpPr>
        <p:spPr bwMode="gray">
          <a:xfrm>
            <a:off x="6522853" y="4055396"/>
            <a:ext cx="3843224" cy="486415"/>
          </a:xfrm>
          <a:prstGeom prst="rect">
            <a:avLst/>
          </a:prstGeom>
          <a:noFill/>
        </p:spPr>
        <p:txBody>
          <a:bodyPr wrap="square" lIns="72000" rIns="72000">
            <a:spAutoFit/>
          </a:bodyPr>
          <a:lstStyle/>
          <a:p>
            <a:pPr marL="0" lvl="1" indent="0">
              <a:lnSpc>
                <a:spcPts val="1620"/>
              </a:lnSpc>
              <a:buNone/>
            </a:pPr>
            <a:r>
              <a:rPr lang="en-US" sz="1200" b="1">
                <a:solidFill>
                  <a:srgbClr val="A80867"/>
                </a:solidFill>
                <a:latin typeface="Graphik Semibold" panose="020B0503030202060203" pitchFamily="34" charset="77"/>
              </a:rPr>
              <a:t>How satisfied are the client’s employees with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their job and what are the key drivers?</a:t>
            </a:r>
          </a:p>
        </p:txBody>
      </p:sp>
      <p:cxnSp>
        <p:nvCxnSpPr>
          <p:cNvPr id="11" name="Straight Connector 10">
            <a:extLst>
              <a:ext uri="{FF2B5EF4-FFF2-40B4-BE49-F238E27FC236}">
                <a16:creationId xmlns:a16="http://schemas.microsoft.com/office/drawing/2014/main" id="{04286427-BCE8-FCCE-07BC-8FB353BFAC33}"/>
              </a:ext>
            </a:extLst>
          </p:cNvPr>
          <p:cNvCxnSpPr>
            <a:cxnSpLocks/>
          </p:cNvCxnSpPr>
          <p:nvPr/>
        </p:nvCxnSpPr>
        <p:spPr bwMode="gray">
          <a:xfrm>
            <a:off x="614193" y="1907639"/>
            <a:ext cx="3403821"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DBC480-BC8B-FD64-28D3-A12C2B6908C9}"/>
              </a:ext>
            </a:extLst>
          </p:cNvPr>
          <p:cNvCxnSpPr>
            <a:cxnSpLocks/>
          </p:cNvCxnSpPr>
          <p:nvPr/>
        </p:nvCxnSpPr>
        <p:spPr bwMode="gray">
          <a:xfrm>
            <a:off x="6522853" y="1907639"/>
            <a:ext cx="337374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8156A8B-9098-C6BC-025D-F16C260DD3C7}"/>
              </a:ext>
            </a:extLst>
          </p:cNvPr>
          <p:cNvCxnSpPr>
            <a:cxnSpLocks/>
          </p:cNvCxnSpPr>
          <p:nvPr/>
        </p:nvCxnSpPr>
        <p:spPr bwMode="gray">
          <a:xfrm>
            <a:off x="628245" y="4531465"/>
            <a:ext cx="3389769"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F65BA74-C1B3-E5FF-D840-21DEE24F7E09}"/>
              </a:ext>
            </a:extLst>
          </p:cNvPr>
          <p:cNvCxnSpPr>
            <a:cxnSpLocks/>
          </p:cNvCxnSpPr>
          <p:nvPr/>
        </p:nvCxnSpPr>
        <p:spPr bwMode="gray">
          <a:xfrm>
            <a:off x="6522853" y="4531465"/>
            <a:ext cx="337374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A646AC5-2021-6731-4F65-B2A1CC65AE3E}"/>
              </a:ext>
            </a:extLst>
          </p:cNvPr>
          <p:cNvSpPr txBox="1"/>
          <p:nvPr/>
        </p:nvSpPr>
        <p:spPr bwMode="gray">
          <a:xfrm>
            <a:off x="4212446" y="4576118"/>
            <a:ext cx="1725216" cy="749812"/>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Analyze talent flows between competitors to detect relevant emerging trends</a:t>
            </a:r>
          </a:p>
        </p:txBody>
      </p:sp>
      <p:sp>
        <p:nvSpPr>
          <p:cNvPr id="16" name="TextBox 15">
            <a:extLst>
              <a:ext uri="{FF2B5EF4-FFF2-40B4-BE49-F238E27FC236}">
                <a16:creationId xmlns:a16="http://schemas.microsoft.com/office/drawing/2014/main" id="{0BAAA38E-FF8B-24AC-1C25-F03FE0F76881}"/>
              </a:ext>
            </a:extLst>
          </p:cNvPr>
          <p:cNvSpPr txBox="1"/>
          <p:nvPr/>
        </p:nvSpPr>
        <p:spPr bwMode="gray">
          <a:xfrm>
            <a:off x="10105865" y="4576118"/>
            <a:ext cx="1587963" cy="919089"/>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Compare employee sentiment of the client with its key peers and identify potential improvement levers</a:t>
            </a:r>
          </a:p>
        </p:txBody>
      </p:sp>
      <p:sp>
        <p:nvSpPr>
          <p:cNvPr id="17" name="TextBox 16">
            <a:extLst>
              <a:ext uri="{FF2B5EF4-FFF2-40B4-BE49-F238E27FC236}">
                <a16:creationId xmlns:a16="http://schemas.microsoft.com/office/drawing/2014/main" id="{B64639CC-6427-7169-F6A3-46FE2913DC35}"/>
              </a:ext>
            </a:extLst>
          </p:cNvPr>
          <p:cNvSpPr txBox="1"/>
          <p:nvPr/>
        </p:nvSpPr>
        <p:spPr bwMode="gray">
          <a:xfrm>
            <a:off x="4212446" y="1946777"/>
            <a:ext cx="1630214" cy="749812"/>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Compare the client’s attrition and churn rate against peers to infer organizational health</a:t>
            </a:r>
          </a:p>
        </p:txBody>
      </p:sp>
      <p:sp>
        <p:nvSpPr>
          <p:cNvPr id="22" name="TextBox 21">
            <a:extLst>
              <a:ext uri="{FF2B5EF4-FFF2-40B4-BE49-F238E27FC236}">
                <a16:creationId xmlns:a16="http://schemas.microsoft.com/office/drawing/2014/main" id="{BBFCECFF-ECFF-A33A-DD91-C38415B87937}"/>
              </a:ext>
            </a:extLst>
          </p:cNvPr>
          <p:cNvSpPr txBox="1"/>
          <p:nvPr/>
        </p:nvSpPr>
        <p:spPr bwMode="gray">
          <a:xfrm>
            <a:off x="10091828" y="1983417"/>
            <a:ext cx="1493260" cy="1088366"/>
          </a:xfrm>
          <a:prstGeom prst="rect">
            <a:avLst/>
          </a:prstGeom>
          <a:noFill/>
        </p:spPr>
        <p:txBody>
          <a:bodyPr wrap="square" lIns="36000" tIns="36000" rIns="36000" bIns="36000" rtlCol="0">
            <a:spAutoFit/>
          </a:bodyPr>
          <a:lstStyle/>
          <a:p>
            <a:pPr marL="0" indent="0">
              <a:buNone/>
            </a:pPr>
            <a:r>
              <a:rPr lang="en-US" sz="1100" i="1">
                <a:solidFill>
                  <a:srgbClr val="263238"/>
                </a:solidFill>
                <a:latin typeface="Graphik Regular" panose="020B0503030202060203" pitchFamily="34" charset="77"/>
              </a:rPr>
              <a:t>Understand from which companies the target and industry peers' source their key talent across functions</a:t>
            </a:r>
          </a:p>
        </p:txBody>
      </p:sp>
      <p:pic>
        <p:nvPicPr>
          <p:cNvPr id="6" name="Graphic 5">
            <a:extLst>
              <a:ext uri="{FF2B5EF4-FFF2-40B4-BE49-F238E27FC236}">
                <a16:creationId xmlns:a16="http://schemas.microsoft.com/office/drawing/2014/main" id="{BF4F8B65-834D-D866-DA79-4A8F772C32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18288" y="409884"/>
            <a:ext cx="1066800" cy="221895"/>
          </a:xfrm>
          <a:prstGeom prst="rect">
            <a:avLst/>
          </a:prstGeom>
        </p:spPr>
      </p:pic>
      <p:sp>
        <p:nvSpPr>
          <p:cNvPr id="18" name="Subtitle 2">
            <a:extLst>
              <a:ext uri="{FF2B5EF4-FFF2-40B4-BE49-F238E27FC236}">
                <a16:creationId xmlns:a16="http://schemas.microsoft.com/office/drawing/2014/main" id="{94B8CA25-25CA-4F1C-AA32-A5659A44375C}"/>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19" name="Straight Connector 18">
            <a:extLst>
              <a:ext uri="{FF2B5EF4-FFF2-40B4-BE49-F238E27FC236}">
                <a16:creationId xmlns:a16="http://schemas.microsoft.com/office/drawing/2014/main" id="{7242DCA3-E4F2-BDE6-8505-FC5EE05C42F8}"/>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DEE4B739-7310-F8E6-615C-0EE52841C6F8}"/>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b="1">
                <a:solidFill>
                  <a:srgbClr val="A80867"/>
                </a:solidFill>
                <a:latin typeface="Graphik Semibold" panose="020B0503030202060203" pitchFamily="34" charset="77"/>
              </a:rPr>
              <a:t>4) </a:t>
            </a:r>
            <a:r>
              <a:rPr lang="en-US" sz="2000" b="1">
                <a:solidFill>
                  <a:srgbClr val="263238"/>
                </a:solidFill>
                <a:latin typeface="Graphik Semibold" panose="020B0503030202060203" pitchFamily="34" charset="77"/>
              </a:rPr>
              <a:t>General Consulting </a:t>
            </a:r>
            <a:r>
              <a:rPr lang="en-US" sz="2000">
                <a:solidFill>
                  <a:srgbClr val="263238"/>
                </a:solidFill>
                <a:latin typeface="Graphik Regular" panose="020B0503030202060203" pitchFamily="34" charset="77"/>
              </a:rPr>
              <a:t>| Talent Strategy</a:t>
            </a:r>
          </a:p>
        </p:txBody>
      </p:sp>
    </p:spTree>
    <p:extLst>
      <p:ext uri="{BB962C8B-B14F-4D97-AF65-F5344CB8AC3E}">
        <p14:creationId xmlns:p14="http://schemas.microsoft.com/office/powerpoint/2010/main" val="4028663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54B7029-4E25-9B45-C1DA-4E5BBDFD3842}"/>
              </a:ext>
            </a:extLst>
          </p:cNvPr>
          <p:cNvSpPr txBox="1"/>
          <p:nvPr/>
        </p:nvSpPr>
        <p:spPr>
          <a:xfrm>
            <a:off x="5173430" y="1936585"/>
            <a:ext cx="6411658" cy="3893758"/>
          </a:xfrm>
          <a:prstGeom prst="rect">
            <a:avLst/>
          </a:prstGeom>
          <a:noFill/>
        </p:spPr>
        <p:txBody>
          <a:bodyPr wrap="square">
            <a:spAutoFit/>
          </a:bodyPr>
          <a:lstStyle/>
          <a:p>
            <a:pPr marL="0" indent="0">
              <a:lnSpc>
                <a:spcPct val="250000"/>
              </a:lnSpc>
              <a:buNone/>
            </a:pPr>
            <a:r>
              <a:rPr lang="en-US" sz="1800">
                <a:solidFill>
                  <a:srgbClr val="263238"/>
                </a:solidFill>
                <a:latin typeface="Graphik Regular" panose="020B0503030202060203" pitchFamily="34" charset="77"/>
              </a:rPr>
              <a:t>Introduction to Aura</a:t>
            </a:r>
            <a:br>
              <a:rPr lang="en-US" sz="1800">
                <a:solidFill>
                  <a:srgbClr val="263238"/>
                </a:solidFill>
                <a:latin typeface="Graphik Regular" panose="020B0503030202060203" pitchFamily="34" charset="77"/>
              </a:rPr>
            </a:br>
            <a:r>
              <a:rPr lang="en-US" sz="1800">
                <a:solidFill>
                  <a:srgbClr val="263238"/>
                </a:solidFill>
                <a:latin typeface="Graphik Regular" panose="020B0503030202060203" pitchFamily="34" charset="77"/>
              </a:rPr>
              <a:t>Due Diligence: Key use cases &amp; sample outputs</a:t>
            </a:r>
          </a:p>
          <a:p>
            <a:pPr marL="0" indent="0">
              <a:lnSpc>
                <a:spcPct val="250000"/>
              </a:lnSpc>
              <a:buNone/>
            </a:pPr>
            <a:r>
              <a:rPr lang="en-US" sz="1800">
                <a:solidFill>
                  <a:srgbClr val="263238"/>
                </a:solidFill>
                <a:latin typeface="Graphik Regular" panose="020B0503030202060203" pitchFamily="34" charset="77"/>
              </a:rPr>
              <a:t>General Consulting: Key use cases &amp; sample outputs</a:t>
            </a:r>
          </a:p>
          <a:p>
            <a:pPr marL="0" indent="0">
              <a:lnSpc>
                <a:spcPct val="250000"/>
              </a:lnSpc>
              <a:buNone/>
            </a:pPr>
            <a:r>
              <a:rPr lang="en-US" sz="1800" b="1">
                <a:solidFill>
                  <a:srgbClr val="CE0B80"/>
                </a:solidFill>
                <a:latin typeface="Graphik Semibold" panose="020B0503030202060203" pitchFamily="34" charset="77"/>
              </a:rPr>
              <a:t>How to get started now</a:t>
            </a:r>
          </a:p>
          <a:p>
            <a:pPr marL="0" indent="0">
              <a:lnSpc>
                <a:spcPct val="250000"/>
              </a:lnSpc>
              <a:buNone/>
            </a:pPr>
            <a:r>
              <a:rPr lang="en-US" sz="1800">
                <a:solidFill>
                  <a:srgbClr val="263238"/>
                </a:solidFill>
                <a:latin typeface="Graphik Regular" panose="020B0503030202060203" pitchFamily="34" charset="77"/>
              </a:rPr>
              <a:t>FAQs and additional information</a:t>
            </a:r>
            <a:endParaRPr lang="en-US" sz="2000">
              <a:solidFill>
                <a:srgbClr val="263238"/>
              </a:solidFill>
              <a:latin typeface="Graphik Regular" panose="020B0503030202060203" pitchFamily="34" charset="77"/>
            </a:endParaRPr>
          </a:p>
        </p:txBody>
      </p:sp>
      <p:sp>
        <p:nvSpPr>
          <p:cNvPr id="12" name="Rectangle 11">
            <a:extLst>
              <a:ext uri="{FF2B5EF4-FFF2-40B4-BE49-F238E27FC236}">
                <a16:creationId xmlns:a16="http://schemas.microsoft.com/office/drawing/2014/main" id="{2E42FD8B-3005-E33C-5755-193D7A84F852}"/>
              </a:ext>
            </a:extLst>
          </p:cNvPr>
          <p:cNvSpPr/>
          <p:nvPr/>
        </p:nvSpPr>
        <p:spPr>
          <a:xfrm>
            <a:off x="5079031" y="4567433"/>
            <a:ext cx="81699" cy="417322"/>
          </a:xfrm>
          <a:prstGeom prst="rect">
            <a:avLst/>
          </a:prstGeom>
          <a:solidFill>
            <a:srgbClr val="CE0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3E80628-AA43-E2FE-1E5D-B3BCE446BE8F}"/>
              </a:ext>
            </a:extLst>
          </p:cNvPr>
          <p:cNvSpPr txBox="1"/>
          <p:nvPr/>
        </p:nvSpPr>
        <p:spPr>
          <a:xfrm>
            <a:off x="527268" y="2016981"/>
            <a:ext cx="3708255" cy="646331"/>
          </a:xfrm>
          <a:prstGeom prst="rect">
            <a:avLst/>
          </a:prstGeom>
          <a:noFill/>
        </p:spPr>
        <p:txBody>
          <a:bodyPr wrap="square">
            <a:spAutoFit/>
          </a:bodyPr>
          <a:lstStyle/>
          <a:p>
            <a:pPr marL="0" indent="0">
              <a:buNone/>
            </a:pPr>
            <a:r>
              <a:rPr lang="en-US" sz="3600">
                <a:solidFill>
                  <a:srgbClr val="263238"/>
                </a:solidFill>
                <a:latin typeface="Graphik Regular" panose="020B0503030202060203" pitchFamily="34" charset="77"/>
              </a:rPr>
              <a:t>Agenda</a:t>
            </a:r>
          </a:p>
        </p:txBody>
      </p:sp>
      <p:pic>
        <p:nvPicPr>
          <p:cNvPr id="2" name="Graphic 1">
            <a:extLst>
              <a:ext uri="{FF2B5EF4-FFF2-40B4-BE49-F238E27FC236}">
                <a16:creationId xmlns:a16="http://schemas.microsoft.com/office/drawing/2014/main" id="{D340DA3F-B879-2B73-34EB-4A8171F6F7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18288" y="409884"/>
            <a:ext cx="1066800" cy="221895"/>
          </a:xfrm>
          <a:prstGeom prst="rect">
            <a:avLst/>
          </a:prstGeom>
        </p:spPr>
      </p:pic>
      <p:sp>
        <p:nvSpPr>
          <p:cNvPr id="3" name="Subtitle 2">
            <a:extLst>
              <a:ext uri="{FF2B5EF4-FFF2-40B4-BE49-F238E27FC236}">
                <a16:creationId xmlns:a16="http://schemas.microsoft.com/office/drawing/2014/main" id="{8944C20D-8237-E0C4-578E-20EE86ED3FC4}"/>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4" name="Straight Connector 3">
            <a:extLst>
              <a:ext uri="{FF2B5EF4-FFF2-40B4-BE49-F238E27FC236}">
                <a16:creationId xmlns:a16="http://schemas.microsoft.com/office/drawing/2014/main" id="{D6996562-E1F6-D663-19B4-FFFEE126D9B7}"/>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2328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5CB3A8-8ED7-9B61-3363-9BD2B3C6483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39801" y="2078217"/>
            <a:ext cx="3541707" cy="2780361"/>
          </a:xfrm>
          <a:prstGeom prst="rect">
            <a:avLst/>
          </a:prstGeom>
        </p:spPr>
      </p:pic>
      <p:sp>
        <p:nvSpPr>
          <p:cNvPr id="4" name="TextBox 3">
            <a:extLst>
              <a:ext uri="{FF2B5EF4-FFF2-40B4-BE49-F238E27FC236}">
                <a16:creationId xmlns:a16="http://schemas.microsoft.com/office/drawing/2014/main" id="{E61344FF-E82C-4DFA-C812-2A4A25C4C3C2}"/>
              </a:ext>
            </a:extLst>
          </p:cNvPr>
          <p:cNvSpPr txBox="1"/>
          <p:nvPr/>
        </p:nvSpPr>
        <p:spPr bwMode="gray">
          <a:xfrm>
            <a:off x="4320345" y="1678348"/>
            <a:ext cx="3551309" cy="406265"/>
          </a:xfrm>
          <a:prstGeom prst="rect">
            <a:avLst/>
          </a:prstGeom>
          <a:solidFill>
            <a:srgbClr val="A80867"/>
          </a:solidFill>
        </p:spPr>
        <p:txBody>
          <a:bodyPr wrap="square" lIns="91440" tIns="64008" rIns="91440" bIns="64008" rtlCol="0" anchor="ctr">
            <a:spAutoFit/>
          </a:bodyPr>
          <a:lstStyle/>
          <a:p>
            <a:pPr marL="0" indent="0" algn="ctr">
              <a:buNone/>
            </a:pPr>
            <a:r>
              <a:rPr lang="en-US" sz="1800" b="1">
                <a:solidFill>
                  <a:srgbClr val="FCFCFD"/>
                </a:solidFill>
                <a:latin typeface="Graphik Semibold" panose="020B0503030202060203" pitchFamily="34" charset="77"/>
              </a:rPr>
              <a:t>Scan the data</a:t>
            </a:r>
          </a:p>
        </p:txBody>
      </p:sp>
      <p:sp>
        <p:nvSpPr>
          <p:cNvPr id="5" name="TextBox 4">
            <a:extLst>
              <a:ext uri="{FF2B5EF4-FFF2-40B4-BE49-F238E27FC236}">
                <a16:creationId xmlns:a16="http://schemas.microsoft.com/office/drawing/2014/main" id="{D2CD44CA-3401-440B-EFEE-21518E07BCBB}"/>
              </a:ext>
            </a:extLst>
          </p:cNvPr>
          <p:cNvSpPr txBox="1"/>
          <p:nvPr/>
        </p:nvSpPr>
        <p:spPr bwMode="gray">
          <a:xfrm>
            <a:off x="8310491" y="1678348"/>
            <a:ext cx="3551309" cy="406265"/>
          </a:xfrm>
          <a:prstGeom prst="rect">
            <a:avLst/>
          </a:prstGeom>
          <a:solidFill>
            <a:srgbClr val="A80867"/>
          </a:solidFill>
        </p:spPr>
        <p:txBody>
          <a:bodyPr wrap="square" lIns="91440" tIns="64008" rIns="91440" bIns="64008" rtlCol="0" anchor="ctr">
            <a:spAutoFit/>
          </a:bodyPr>
          <a:lstStyle/>
          <a:p>
            <a:pPr marL="0" indent="0" algn="ctr">
              <a:buNone/>
            </a:pPr>
            <a:r>
              <a:rPr lang="en-US" sz="1800" b="1">
                <a:solidFill>
                  <a:srgbClr val="FCFCFD"/>
                </a:solidFill>
                <a:latin typeface="Graphik Semibold" panose="020B0503030202060203" pitchFamily="34" charset="77"/>
              </a:rPr>
              <a:t>Build slides</a:t>
            </a:r>
          </a:p>
        </p:txBody>
      </p:sp>
      <p:sp>
        <p:nvSpPr>
          <p:cNvPr id="6" name="TextBox 5">
            <a:extLst>
              <a:ext uri="{FF2B5EF4-FFF2-40B4-BE49-F238E27FC236}">
                <a16:creationId xmlns:a16="http://schemas.microsoft.com/office/drawing/2014/main" id="{98E39339-987A-25E9-EB51-32C20F098878}"/>
              </a:ext>
            </a:extLst>
          </p:cNvPr>
          <p:cNvSpPr txBox="1"/>
          <p:nvPr/>
        </p:nvSpPr>
        <p:spPr bwMode="gray">
          <a:xfrm>
            <a:off x="330200" y="1678348"/>
            <a:ext cx="3551309" cy="406265"/>
          </a:xfrm>
          <a:prstGeom prst="rect">
            <a:avLst/>
          </a:prstGeom>
          <a:solidFill>
            <a:srgbClr val="A80867"/>
          </a:solidFill>
        </p:spPr>
        <p:txBody>
          <a:bodyPr wrap="square" lIns="91440" tIns="64008" rIns="91440" bIns="64008" rtlCol="0" anchor="ctr">
            <a:spAutoFit/>
          </a:bodyPr>
          <a:lstStyle/>
          <a:p>
            <a:pPr marL="0" indent="0" algn="ctr">
              <a:buNone/>
            </a:pPr>
            <a:r>
              <a:rPr lang="en-US" sz="1800" b="1">
                <a:solidFill>
                  <a:srgbClr val="FCFCFD"/>
                </a:solidFill>
                <a:latin typeface="Graphik Semibold" panose="020B0503030202060203" pitchFamily="34" charset="77"/>
              </a:rPr>
              <a:t>Get access </a:t>
            </a:r>
          </a:p>
        </p:txBody>
      </p:sp>
      <p:pic>
        <p:nvPicPr>
          <p:cNvPr id="7" name="Picture 6">
            <a:extLst>
              <a:ext uri="{FF2B5EF4-FFF2-40B4-BE49-F238E27FC236}">
                <a16:creationId xmlns:a16="http://schemas.microsoft.com/office/drawing/2014/main" id="{E638BE34-B53D-99F4-D077-7B247C4A0BE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506947" y="2332003"/>
            <a:ext cx="3178105" cy="2318129"/>
          </a:xfrm>
          <a:prstGeom prst="rect">
            <a:avLst/>
          </a:prstGeom>
          <a:ln>
            <a:solidFill>
              <a:schemeClr val="bg1">
                <a:lumMod val="95000"/>
              </a:schemeClr>
            </a:solidFill>
          </a:ln>
          <a:effectLst/>
        </p:spPr>
      </p:pic>
      <p:pic>
        <p:nvPicPr>
          <p:cNvPr id="8" name="Picture 7">
            <a:extLst>
              <a:ext uri="{FF2B5EF4-FFF2-40B4-BE49-F238E27FC236}">
                <a16:creationId xmlns:a16="http://schemas.microsoft.com/office/drawing/2014/main" id="{6CF251C9-25B1-159B-CF3B-A4D86C41FFE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89416" y="2332003"/>
            <a:ext cx="2726517" cy="1533666"/>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95E285C7-F742-A4D2-FFA3-73952C3E655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737914" y="2634604"/>
            <a:ext cx="2726517" cy="1533666"/>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E9389A6A-882E-A331-B3E5-0FF5025E275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130521" y="3003879"/>
            <a:ext cx="2726517" cy="1533666"/>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11" name="btfpBulletedList805466">
            <a:extLst>
              <a:ext uri="{FF2B5EF4-FFF2-40B4-BE49-F238E27FC236}">
                <a16:creationId xmlns:a16="http://schemas.microsoft.com/office/drawing/2014/main" id="{0D8A100D-D690-D6FD-C51D-AB2083D03755}"/>
              </a:ext>
            </a:extLst>
          </p:cNvPr>
          <p:cNvSpPr txBox="1"/>
          <p:nvPr>
            <p:custDataLst>
              <p:tags r:id="rId1"/>
            </p:custDataLst>
          </p:nvPr>
        </p:nvSpPr>
        <p:spPr bwMode="gray">
          <a:xfrm>
            <a:off x="364102" y="4879285"/>
            <a:ext cx="3483504" cy="872922"/>
          </a:xfrm>
          <a:prstGeom prst="rect">
            <a:avLst/>
          </a:prstGeom>
          <a:noFill/>
        </p:spPr>
        <p:txBody>
          <a:bodyPr vert="horz" wrap="square" lIns="36000" tIns="36000" rIns="36000" bIns="36000" rtlCol="0" anchor="t">
            <a:spAutoFit/>
          </a:bodyPr>
          <a:lstStyle/>
          <a:p>
            <a:pPr marL="0" indent="0" algn="ctr">
              <a:buNone/>
            </a:pPr>
            <a:r>
              <a:rPr lang="en-GB" sz="1400">
                <a:latin typeface="Graphik Medium" panose="020B0503030202060203" pitchFamily="34" charset="77"/>
              </a:rPr>
              <a:t>Access Aura </a:t>
            </a:r>
            <a:r>
              <a:rPr lang="en-GB" sz="1400">
                <a:latin typeface="Graphik Regular" panose="020B0503030202060203" pitchFamily="34" charset="77"/>
              </a:rPr>
              <a:t>at </a:t>
            </a:r>
            <a:r>
              <a:rPr lang="en-GB" sz="1400">
                <a:latin typeface="Graphik Regular" panose="020B0503030202060203" pitchFamily="34" charset="77"/>
                <a:hlinkClick r:id="rId10"/>
              </a:rPr>
              <a:t>app.getaura.ai </a:t>
            </a:r>
            <a:endParaRPr lang="en-GB" sz="1400">
              <a:latin typeface="Graphik Regular" panose="020B0503030202060203" pitchFamily="34" charset="77"/>
            </a:endParaRPr>
          </a:p>
          <a:p>
            <a:pPr marL="0" indent="0" algn="ctr">
              <a:buNone/>
            </a:pPr>
            <a:r>
              <a:rPr lang="en-GB" sz="1400">
                <a:latin typeface="Graphik Regular" panose="020B0503030202060203" pitchFamily="34" charset="77"/>
              </a:rPr>
              <a:t>Sign up for a </a:t>
            </a:r>
            <a:r>
              <a:rPr lang="en-GB" sz="1400">
                <a:latin typeface="Graphik Medium" panose="020B0503030202060203" pitchFamily="34" charset="77"/>
              </a:rPr>
              <a:t>new account on the platform</a:t>
            </a:r>
            <a:r>
              <a:rPr lang="en-GB" sz="1400">
                <a:latin typeface="Graphik Regular" panose="020B0503030202060203" pitchFamily="34" charset="77"/>
              </a:rPr>
              <a:t> with your company email</a:t>
            </a:r>
          </a:p>
        </p:txBody>
      </p:sp>
      <p:sp>
        <p:nvSpPr>
          <p:cNvPr id="12" name="btfpBulletedList805466">
            <a:extLst>
              <a:ext uri="{FF2B5EF4-FFF2-40B4-BE49-F238E27FC236}">
                <a16:creationId xmlns:a16="http://schemas.microsoft.com/office/drawing/2014/main" id="{017F3D49-B974-D514-175D-DC73E7AFF214}"/>
              </a:ext>
            </a:extLst>
          </p:cNvPr>
          <p:cNvSpPr txBox="1"/>
          <p:nvPr>
            <p:custDataLst>
              <p:tags r:id="rId2"/>
            </p:custDataLst>
          </p:nvPr>
        </p:nvSpPr>
        <p:spPr bwMode="gray">
          <a:xfrm>
            <a:off x="4354247" y="4879285"/>
            <a:ext cx="3483504" cy="872922"/>
          </a:xfrm>
          <a:prstGeom prst="rect">
            <a:avLst/>
          </a:prstGeom>
          <a:noFill/>
        </p:spPr>
        <p:txBody>
          <a:bodyPr vert="horz" wrap="square" lIns="36000" tIns="36000" rIns="36000" bIns="36000" rtlCol="0">
            <a:spAutoFit/>
          </a:bodyPr>
          <a:lstStyle/>
          <a:p>
            <a:pPr marL="0" indent="0" algn="ctr">
              <a:buNone/>
            </a:pPr>
            <a:r>
              <a:rPr lang="en-US" sz="1400">
                <a:latin typeface="Graphik Regular" panose="020B0503030202060203" pitchFamily="34" charset="77"/>
              </a:rPr>
              <a:t>Choose a </a:t>
            </a:r>
            <a:r>
              <a:rPr lang="en-US" sz="1400">
                <a:latin typeface="Graphik Medium" panose="020B0503030202060203" pitchFamily="34" charset="77"/>
              </a:rPr>
              <a:t>list of companies </a:t>
            </a:r>
            <a:r>
              <a:rPr lang="en-US" sz="1400">
                <a:latin typeface="Graphik Regular" panose="020B0503030202060203" pitchFamily="34" charset="77"/>
              </a:rPr>
              <a:t>to analyze </a:t>
            </a:r>
          </a:p>
          <a:p>
            <a:pPr marL="0" indent="0" algn="ctr">
              <a:buNone/>
            </a:pPr>
            <a:r>
              <a:rPr lang="en-US" sz="1400">
                <a:latin typeface="Graphik Regular" panose="020B0503030202060203" pitchFamily="34" charset="77"/>
              </a:rPr>
              <a:t>Explore </a:t>
            </a:r>
            <a:r>
              <a:rPr lang="en-US" sz="1400">
                <a:latin typeface="Graphik Medium" panose="020B0503030202060203" pitchFamily="34" charset="77"/>
              </a:rPr>
              <a:t>ready-to-use ch</a:t>
            </a:r>
            <a:r>
              <a:rPr lang="en-US" sz="1400" b="1">
                <a:latin typeface="Graphik Regular" panose="020B0503030202060203" pitchFamily="34" charset="77"/>
              </a:rPr>
              <a:t>arts </a:t>
            </a:r>
            <a:r>
              <a:rPr lang="en-US" sz="1400">
                <a:latin typeface="Graphik Regular" panose="020B0503030202060203" pitchFamily="34" charset="77"/>
              </a:rPr>
              <a:t>for insights across a range of workforce topics</a:t>
            </a:r>
          </a:p>
        </p:txBody>
      </p:sp>
      <p:sp>
        <p:nvSpPr>
          <p:cNvPr id="13" name="Freeform 5">
            <a:extLst>
              <a:ext uri="{FF2B5EF4-FFF2-40B4-BE49-F238E27FC236}">
                <a16:creationId xmlns:a16="http://schemas.microsoft.com/office/drawing/2014/main" id="{3C124869-DFA6-8E32-4B6D-634A014297AD}"/>
              </a:ext>
            </a:extLst>
          </p:cNvPr>
          <p:cNvSpPr/>
          <p:nvPr/>
        </p:nvSpPr>
        <p:spPr bwMode="auto">
          <a:xfrm>
            <a:off x="3954223" y="3256017"/>
            <a:ext cx="288309" cy="577535"/>
          </a:xfrm>
          <a:custGeom>
            <a:avLst/>
            <a:gdLst>
              <a:gd name="T0" fmla="*/ 117 w 425"/>
              <a:gd name="T1" fmla="*/ 0 h 1734"/>
              <a:gd name="T2" fmla="*/ 0 w 425"/>
              <a:gd name="T3" fmla="*/ 0 h 1734"/>
              <a:gd name="T4" fmla="*/ 308 w 425"/>
              <a:gd name="T5" fmla="*/ 851 h 1734"/>
              <a:gd name="T6" fmla="*/ 0 w 425"/>
              <a:gd name="T7" fmla="*/ 1734 h 1734"/>
              <a:gd name="T8" fmla="*/ 117 w 425"/>
              <a:gd name="T9" fmla="*/ 1734 h 1734"/>
              <a:gd name="T10" fmla="*/ 425 w 425"/>
              <a:gd name="T11" fmla="*/ 851 h 1734"/>
              <a:gd name="T12" fmla="*/ 117 w 425"/>
              <a:gd name="T13" fmla="*/ 0 h 1734"/>
            </a:gdLst>
            <a:ahLst/>
            <a:cxnLst>
              <a:cxn ang="0">
                <a:pos x="T0" y="T1"/>
              </a:cxn>
              <a:cxn ang="0">
                <a:pos x="T2" y="T3"/>
              </a:cxn>
              <a:cxn ang="0">
                <a:pos x="T4" y="T5"/>
              </a:cxn>
              <a:cxn ang="0">
                <a:pos x="T6" y="T7"/>
              </a:cxn>
              <a:cxn ang="0">
                <a:pos x="T8" y="T9"/>
              </a:cxn>
              <a:cxn ang="0">
                <a:pos x="T10" y="T11"/>
              </a:cxn>
              <a:cxn ang="0">
                <a:pos x="T12" y="T13"/>
              </a:cxn>
            </a:cxnLst>
            <a:rect l="0" t="0" r="r" b="b"/>
            <a:pathLst>
              <a:path w="425" h="1733">
                <a:moveTo>
                  <a:pt x="117" y="0"/>
                </a:moveTo>
                <a:lnTo>
                  <a:pt x="0" y="0"/>
                </a:lnTo>
                <a:lnTo>
                  <a:pt x="308" y="851"/>
                </a:lnTo>
                <a:lnTo>
                  <a:pt x="0" y="1734"/>
                </a:lnTo>
                <a:lnTo>
                  <a:pt x="117" y="1734"/>
                </a:lnTo>
                <a:lnTo>
                  <a:pt x="425" y="851"/>
                </a:lnTo>
                <a:lnTo>
                  <a:pt x="117" y="0"/>
                </a:lnTo>
                <a:close/>
              </a:path>
            </a:pathLst>
          </a:custGeom>
          <a:solidFill>
            <a:srgbClr val="A80867"/>
          </a:solidFill>
          <a:ln w="9525" cap="flat" cmpd="sng" algn="ctr">
            <a:no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sz="1800">
              <a:solidFill>
                <a:srgbClr val="FFFFFF"/>
              </a:solidFill>
            </a:endParaRPr>
          </a:p>
        </p:txBody>
      </p:sp>
      <p:sp>
        <p:nvSpPr>
          <p:cNvPr id="14" name="btfpBulletedList805466">
            <a:extLst>
              <a:ext uri="{FF2B5EF4-FFF2-40B4-BE49-F238E27FC236}">
                <a16:creationId xmlns:a16="http://schemas.microsoft.com/office/drawing/2014/main" id="{B76D0735-1FCA-9D3E-355E-7A9FA774122E}"/>
              </a:ext>
            </a:extLst>
          </p:cNvPr>
          <p:cNvSpPr txBox="1"/>
          <p:nvPr>
            <p:custDataLst>
              <p:tags r:id="rId3"/>
            </p:custDataLst>
          </p:nvPr>
        </p:nvSpPr>
        <p:spPr bwMode="gray">
          <a:xfrm>
            <a:off x="8327901" y="4879285"/>
            <a:ext cx="3546541" cy="872922"/>
          </a:xfrm>
          <a:prstGeom prst="rect">
            <a:avLst/>
          </a:prstGeom>
          <a:noFill/>
        </p:spPr>
        <p:txBody>
          <a:bodyPr vert="horz" wrap="square" lIns="36000" tIns="36000" rIns="36000" bIns="36000" rtlCol="0">
            <a:spAutoFit/>
          </a:bodyPr>
          <a:lstStyle/>
          <a:p>
            <a:pPr marL="0" indent="0" algn="ctr">
              <a:buNone/>
            </a:pPr>
            <a:r>
              <a:rPr lang="en-US" sz="1400">
                <a:latin typeface="Graphik Regular" panose="020B0503030202060203" pitchFamily="34" charset="77"/>
              </a:rPr>
              <a:t>Download the </a:t>
            </a:r>
            <a:r>
              <a:rPr lang="en-US" sz="1400">
                <a:latin typeface="Graphik Medium" panose="020B0503030202060203" pitchFamily="34" charset="77"/>
              </a:rPr>
              <a:t>full dataset or select the most relevant</a:t>
            </a:r>
            <a:r>
              <a:rPr lang="en-US" sz="1400">
                <a:latin typeface="Graphik Regular" panose="020B0503030202060203" pitchFamily="34" charset="77"/>
              </a:rPr>
              <a:t> dashboards</a:t>
            </a:r>
          </a:p>
          <a:p>
            <a:pPr marL="0" indent="0" algn="ctr">
              <a:buNone/>
            </a:pPr>
            <a:r>
              <a:rPr lang="en-US" sz="1400">
                <a:latin typeface="Graphik Regular" panose="020B0503030202060203" pitchFamily="34" charset="77"/>
              </a:rPr>
              <a:t>Build </a:t>
            </a:r>
            <a:r>
              <a:rPr lang="en-US" sz="1400">
                <a:latin typeface="Graphik Medium" panose="020B0503030202060203" pitchFamily="34" charset="77"/>
              </a:rPr>
              <a:t>tailor-made slides </a:t>
            </a:r>
            <a:r>
              <a:rPr lang="en-US" sz="1400">
                <a:latin typeface="Graphik Regular" panose="020B0503030202060203" pitchFamily="34" charset="77"/>
              </a:rPr>
              <a:t>and wow clients</a:t>
            </a:r>
          </a:p>
        </p:txBody>
      </p:sp>
      <p:sp>
        <p:nvSpPr>
          <p:cNvPr id="21" name="Freeform 5">
            <a:extLst>
              <a:ext uri="{FF2B5EF4-FFF2-40B4-BE49-F238E27FC236}">
                <a16:creationId xmlns:a16="http://schemas.microsoft.com/office/drawing/2014/main" id="{22342FC1-B025-AD98-B193-05461D9A1B7D}"/>
              </a:ext>
            </a:extLst>
          </p:cNvPr>
          <p:cNvSpPr/>
          <p:nvPr/>
        </p:nvSpPr>
        <p:spPr bwMode="auto">
          <a:xfrm>
            <a:off x="7937500" y="3256017"/>
            <a:ext cx="288309" cy="577535"/>
          </a:xfrm>
          <a:custGeom>
            <a:avLst/>
            <a:gdLst>
              <a:gd name="T0" fmla="*/ 117 w 425"/>
              <a:gd name="T1" fmla="*/ 0 h 1734"/>
              <a:gd name="T2" fmla="*/ 0 w 425"/>
              <a:gd name="T3" fmla="*/ 0 h 1734"/>
              <a:gd name="T4" fmla="*/ 308 w 425"/>
              <a:gd name="T5" fmla="*/ 851 h 1734"/>
              <a:gd name="T6" fmla="*/ 0 w 425"/>
              <a:gd name="T7" fmla="*/ 1734 h 1734"/>
              <a:gd name="T8" fmla="*/ 117 w 425"/>
              <a:gd name="T9" fmla="*/ 1734 h 1734"/>
              <a:gd name="T10" fmla="*/ 425 w 425"/>
              <a:gd name="T11" fmla="*/ 851 h 1734"/>
              <a:gd name="T12" fmla="*/ 117 w 425"/>
              <a:gd name="T13" fmla="*/ 0 h 1734"/>
            </a:gdLst>
            <a:ahLst/>
            <a:cxnLst>
              <a:cxn ang="0">
                <a:pos x="T0" y="T1"/>
              </a:cxn>
              <a:cxn ang="0">
                <a:pos x="T2" y="T3"/>
              </a:cxn>
              <a:cxn ang="0">
                <a:pos x="T4" y="T5"/>
              </a:cxn>
              <a:cxn ang="0">
                <a:pos x="T6" y="T7"/>
              </a:cxn>
              <a:cxn ang="0">
                <a:pos x="T8" y="T9"/>
              </a:cxn>
              <a:cxn ang="0">
                <a:pos x="T10" y="T11"/>
              </a:cxn>
              <a:cxn ang="0">
                <a:pos x="T12" y="T13"/>
              </a:cxn>
            </a:cxnLst>
            <a:rect l="0" t="0" r="r" b="b"/>
            <a:pathLst>
              <a:path w="425" h="1733">
                <a:moveTo>
                  <a:pt x="117" y="0"/>
                </a:moveTo>
                <a:lnTo>
                  <a:pt x="0" y="0"/>
                </a:lnTo>
                <a:lnTo>
                  <a:pt x="308" y="851"/>
                </a:lnTo>
                <a:lnTo>
                  <a:pt x="0" y="1734"/>
                </a:lnTo>
                <a:lnTo>
                  <a:pt x="117" y="1734"/>
                </a:lnTo>
                <a:lnTo>
                  <a:pt x="425" y="851"/>
                </a:lnTo>
                <a:lnTo>
                  <a:pt x="117" y="0"/>
                </a:lnTo>
                <a:close/>
              </a:path>
            </a:pathLst>
          </a:custGeom>
          <a:solidFill>
            <a:srgbClr val="A80867"/>
          </a:solidFill>
          <a:ln w="9525" cap="flat" cmpd="sng" algn="ctr">
            <a:no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sz="1800">
              <a:solidFill>
                <a:srgbClr val="FFFFFF"/>
              </a:solidFill>
            </a:endParaRPr>
          </a:p>
        </p:txBody>
      </p:sp>
      <p:pic>
        <p:nvPicPr>
          <p:cNvPr id="22" name="Graphic 21">
            <a:extLst>
              <a:ext uri="{FF2B5EF4-FFF2-40B4-BE49-F238E27FC236}">
                <a16:creationId xmlns:a16="http://schemas.microsoft.com/office/drawing/2014/main" id="{19C29B64-69A1-B0A8-A4BD-E28D1CC913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18288" y="409884"/>
            <a:ext cx="1066800" cy="221895"/>
          </a:xfrm>
          <a:prstGeom prst="rect">
            <a:avLst/>
          </a:prstGeom>
        </p:spPr>
      </p:pic>
      <p:sp>
        <p:nvSpPr>
          <p:cNvPr id="23" name="Subtitle 2">
            <a:extLst>
              <a:ext uri="{FF2B5EF4-FFF2-40B4-BE49-F238E27FC236}">
                <a16:creationId xmlns:a16="http://schemas.microsoft.com/office/drawing/2014/main" id="{D6DA4654-625F-FFBD-289F-F982F2BCAE21}"/>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24" name="Straight Connector 23">
            <a:extLst>
              <a:ext uri="{FF2B5EF4-FFF2-40B4-BE49-F238E27FC236}">
                <a16:creationId xmlns:a16="http://schemas.microsoft.com/office/drawing/2014/main" id="{91FE454D-B322-7DAC-ED2C-65020A2630CC}"/>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ECEF63E1-9D41-C03C-691B-288B3568E93D}"/>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a:latin typeface="Graphik Regular" panose="020B0503030202060203" pitchFamily="34" charset="77"/>
              </a:rPr>
              <a:t>Sign up now and explore the capabilities of Aura</a:t>
            </a:r>
            <a:endParaRPr lang="en-US" sz="2000">
              <a:solidFill>
                <a:srgbClr val="263238"/>
              </a:solidFill>
              <a:latin typeface="Graphik Regular" panose="020B0503030202060203" pitchFamily="34" charset="77"/>
            </a:endParaRPr>
          </a:p>
        </p:txBody>
      </p:sp>
    </p:spTree>
    <p:extLst>
      <p:ext uri="{BB962C8B-B14F-4D97-AF65-F5344CB8AC3E}">
        <p14:creationId xmlns:p14="http://schemas.microsoft.com/office/powerpoint/2010/main" val="4131679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web page&#10;&#10;Description automatically generated">
            <a:extLst>
              <a:ext uri="{FF2B5EF4-FFF2-40B4-BE49-F238E27FC236}">
                <a16:creationId xmlns:a16="http://schemas.microsoft.com/office/drawing/2014/main" id="{4F62FED7-9F02-069B-A657-3AD5B68658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16255" y="1611649"/>
            <a:ext cx="7759491" cy="4390928"/>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9" name="Picture 8" descr="A screenshot of a computer&#10;&#10;Description automatically generated">
            <a:extLst>
              <a:ext uri="{FF2B5EF4-FFF2-40B4-BE49-F238E27FC236}">
                <a16:creationId xmlns:a16="http://schemas.microsoft.com/office/drawing/2014/main" id="{2D6D54F3-5D1C-B648-DC9B-FF9D4CD92EF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39451" y="3304110"/>
            <a:ext cx="3593189" cy="2006834"/>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10" name="Picture 4" descr="cursor&quot; Emoji - Download for free – Iconduck">
            <a:extLst>
              <a:ext uri="{FF2B5EF4-FFF2-40B4-BE49-F238E27FC236}">
                <a16:creationId xmlns:a16="http://schemas.microsoft.com/office/drawing/2014/main" id="{48A8B2C9-7762-A87D-6E70-EDD82513D90D}"/>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857106" y="5653576"/>
            <a:ext cx="169449" cy="261319"/>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8890A681-C105-26C4-DE45-1B27207380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18288" y="409884"/>
            <a:ext cx="1066800" cy="221895"/>
          </a:xfrm>
          <a:prstGeom prst="rect">
            <a:avLst/>
          </a:prstGeom>
        </p:spPr>
      </p:pic>
      <p:sp>
        <p:nvSpPr>
          <p:cNvPr id="7" name="Subtitle 2">
            <a:extLst>
              <a:ext uri="{FF2B5EF4-FFF2-40B4-BE49-F238E27FC236}">
                <a16:creationId xmlns:a16="http://schemas.microsoft.com/office/drawing/2014/main" id="{B4F02265-5A0C-FD34-AD5D-BFD31A299B78}"/>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11" name="Straight Connector 10">
            <a:extLst>
              <a:ext uri="{FF2B5EF4-FFF2-40B4-BE49-F238E27FC236}">
                <a16:creationId xmlns:a16="http://schemas.microsoft.com/office/drawing/2014/main" id="{E92BA249-B852-09FB-500D-659E71AE980C}"/>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185066C-6BD9-89F3-599E-C8AE12A8031B}"/>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a:solidFill>
                  <a:srgbClr val="263238"/>
                </a:solidFill>
                <a:latin typeface="Graphik Regular" panose="020B0503030202060203" pitchFamily="34" charset="77"/>
              </a:rPr>
              <a:t>Check out our </a:t>
            </a:r>
            <a:r>
              <a:rPr lang="en-US" sz="2000">
                <a:solidFill>
                  <a:srgbClr val="CE0B80"/>
                </a:solidFill>
                <a:latin typeface="Graphik Regular" panose="020B0503030202060203" pitchFamily="34" charset="77"/>
                <a:hlinkClick r:id="rId7">
                  <a:extLst>
                    <a:ext uri="{A12FA001-AC4F-418D-AE19-62706E023703}">
                      <ahyp:hlinkClr xmlns:ahyp="http://schemas.microsoft.com/office/drawing/2018/hyperlinkcolor" val="tx"/>
                    </a:ext>
                  </a:extLst>
                </a:hlinkClick>
              </a:rPr>
              <a:t>Help Center</a:t>
            </a:r>
            <a:r>
              <a:rPr lang="en-US" sz="2000">
                <a:solidFill>
                  <a:srgbClr val="CE0B80"/>
                </a:solidFill>
                <a:latin typeface="Graphik Regular" panose="020B0503030202060203" pitchFamily="34" charset="77"/>
              </a:rPr>
              <a:t> </a:t>
            </a:r>
            <a:r>
              <a:rPr lang="en-US" sz="2000">
                <a:solidFill>
                  <a:srgbClr val="263238"/>
                </a:solidFill>
                <a:latin typeface="Graphik Regular" panose="020B0503030202060203" pitchFamily="34" charset="77"/>
              </a:rPr>
              <a:t>for step-by-step instructions of our modules</a:t>
            </a:r>
          </a:p>
        </p:txBody>
      </p:sp>
    </p:spTree>
    <p:extLst>
      <p:ext uri="{BB962C8B-B14F-4D97-AF65-F5344CB8AC3E}">
        <p14:creationId xmlns:p14="http://schemas.microsoft.com/office/powerpoint/2010/main" val="209744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E82E2-8D7C-E159-D1A1-C82A6A80446C}"/>
              </a:ext>
            </a:extLst>
          </p:cNvPr>
          <p:cNvSpPr/>
          <p:nvPr/>
        </p:nvSpPr>
        <p:spPr bwMode="gray">
          <a:xfrm>
            <a:off x="0" y="1598633"/>
            <a:ext cx="12192000" cy="4128800"/>
          </a:xfrm>
          <a:prstGeom prst="rect">
            <a:avLst/>
          </a:prstGeom>
          <a:solidFill>
            <a:srgbClr val="A80867">
              <a:alpha val="85098"/>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grpSp>
        <p:nvGrpSpPr>
          <p:cNvPr id="4" name="Group 3">
            <a:extLst>
              <a:ext uri="{FF2B5EF4-FFF2-40B4-BE49-F238E27FC236}">
                <a16:creationId xmlns:a16="http://schemas.microsoft.com/office/drawing/2014/main" id="{6FF11CC4-6FCC-A204-D3F9-CFDF1CAA1694}"/>
              </a:ext>
            </a:extLst>
          </p:cNvPr>
          <p:cNvGrpSpPr/>
          <p:nvPr/>
        </p:nvGrpSpPr>
        <p:grpSpPr>
          <a:xfrm>
            <a:off x="1246716" y="2033221"/>
            <a:ext cx="2306131" cy="3354181"/>
            <a:chOff x="1103118" y="1545887"/>
            <a:chExt cx="2306131" cy="3354181"/>
          </a:xfrm>
          <a:effectLst/>
        </p:grpSpPr>
        <p:pic>
          <p:nvPicPr>
            <p:cNvPr id="5" name="Picture 2" descr="Profile photo of Timoteo Ussher">
              <a:extLst>
                <a:ext uri="{FF2B5EF4-FFF2-40B4-BE49-F238E27FC236}">
                  <a16:creationId xmlns:a16="http://schemas.microsoft.com/office/drawing/2014/main" id="{EEFD4B5C-C53B-A83F-6031-121E1C5EBD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a:fillRect/>
            </a:stretch>
          </p:blipFill>
          <p:spPr bwMode="auto">
            <a:xfrm>
              <a:off x="1104961" y="1545887"/>
              <a:ext cx="2304288" cy="2304288"/>
            </a:xfrm>
            <a:prstGeom prst="ellipse">
              <a:avLst/>
            </a:prstGeom>
            <a:noFill/>
            <a:ln w="38100">
              <a:solidFill>
                <a:srgbClr val="FCFCFD"/>
              </a:solidFill>
            </a:ln>
            <a:effectLst/>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5D9DB529-D7D2-4A19-E4A9-63BD9A18D251}"/>
                </a:ext>
              </a:extLst>
            </p:cNvPr>
            <p:cNvCxnSpPr>
              <a:cxnSpLocks/>
            </p:cNvCxnSpPr>
            <p:nvPr/>
          </p:nvCxnSpPr>
          <p:spPr bwMode="gray">
            <a:xfrm>
              <a:off x="1103118" y="4517136"/>
              <a:ext cx="2304000" cy="0"/>
            </a:xfrm>
            <a:prstGeom prst="line">
              <a:avLst/>
            </a:prstGeom>
            <a:ln w="19050" cap="flat">
              <a:solidFill>
                <a:srgbClr val="FCFCFD"/>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AA42C85-CB5F-AE48-C767-5853C1E475B4}"/>
                </a:ext>
              </a:extLst>
            </p:cNvPr>
            <p:cNvSpPr txBox="1"/>
            <p:nvPr/>
          </p:nvSpPr>
          <p:spPr bwMode="gray">
            <a:xfrm>
              <a:off x="1104962" y="4141830"/>
              <a:ext cx="2300313" cy="318924"/>
            </a:xfrm>
            <a:prstGeom prst="rect">
              <a:avLst/>
            </a:prstGeom>
            <a:noFill/>
          </p:spPr>
          <p:txBody>
            <a:bodyPr wrap="square" lIns="36000" tIns="36000" rIns="36000" bIns="36000" rtlCol="0">
              <a:spAutoFit/>
            </a:bodyPr>
            <a:lstStyle/>
            <a:p>
              <a:pPr marL="0" indent="0" algn="ctr">
                <a:buNone/>
              </a:pPr>
              <a:r>
                <a:rPr lang="en-US" sz="1600" b="1">
                  <a:solidFill>
                    <a:srgbClr val="FCFCFD"/>
                  </a:solidFill>
                  <a:latin typeface="Graphik Semibold" panose="020B0503030202060203" pitchFamily="34" charset="77"/>
                </a:rPr>
                <a:t>Timo Ussher</a:t>
              </a:r>
            </a:p>
          </p:txBody>
        </p:sp>
        <p:sp>
          <p:nvSpPr>
            <p:cNvPr id="8" name="TextBox 7">
              <a:extLst>
                <a:ext uri="{FF2B5EF4-FFF2-40B4-BE49-F238E27FC236}">
                  <a16:creationId xmlns:a16="http://schemas.microsoft.com/office/drawing/2014/main" id="{DA7C9754-306B-CCD5-4F3D-CE3C8681B016}"/>
                </a:ext>
              </a:extLst>
            </p:cNvPr>
            <p:cNvSpPr txBox="1"/>
            <p:nvPr/>
          </p:nvSpPr>
          <p:spPr bwMode="gray">
            <a:xfrm>
              <a:off x="1103118" y="4581144"/>
              <a:ext cx="2304000" cy="318924"/>
            </a:xfrm>
            <a:prstGeom prst="rect">
              <a:avLst/>
            </a:prstGeom>
            <a:noFill/>
          </p:spPr>
          <p:txBody>
            <a:bodyPr wrap="square" lIns="36000" tIns="36000" rIns="36000" bIns="36000" rtlCol="0" anchor="t">
              <a:spAutoFit/>
            </a:bodyPr>
            <a:lstStyle/>
            <a:p>
              <a:pPr marL="0" indent="0" algn="ctr">
                <a:buNone/>
              </a:pPr>
              <a:r>
                <a:rPr lang="en-US">
                  <a:solidFill>
                    <a:srgbClr val="FCFCFD"/>
                  </a:solidFill>
                  <a:latin typeface="Graphik Regular" panose="020B0503030202060203" pitchFamily="34" charset="77"/>
                </a:rPr>
                <a:t>Team Lead, Americas</a:t>
              </a:r>
              <a:endParaRPr lang="en-US" sz="1600">
                <a:solidFill>
                  <a:srgbClr val="FCFCFD"/>
                </a:solidFill>
                <a:latin typeface="Graphik Regular" panose="020B0503030202060203" pitchFamily="34" charset="77"/>
              </a:endParaRPr>
            </a:p>
          </p:txBody>
        </p:sp>
      </p:grpSp>
      <p:grpSp>
        <p:nvGrpSpPr>
          <p:cNvPr id="9" name="Group 8">
            <a:extLst>
              <a:ext uri="{FF2B5EF4-FFF2-40B4-BE49-F238E27FC236}">
                <a16:creationId xmlns:a16="http://schemas.microsoft.com/office/drawing/2014/main" id="{322941B7-FC6B-BE10-AA74-C046A21FA1C9}"/>
              </a:ext>
            </a:extLst>
          </p:cNvPr>
          <p:cNvGrpSpPr/>
          <p:nvPr/>
        </p:nvGrpSpPr>
        <p:grpSpPr>
          <a:xfrm>
            <a:off x="4944000" y="2033358"/>
            <a:ext cx="2304000" cy="3354044"/>
            <a:chOff x="4800724" y="1546024"/>
            <a:chExt cx="2304000" cy="3354044"/>
          </a:xfrm>
          <a:effectLst/>
        </p:grpSpPr>
        <p:pic>
          <p:nvPicPr>
            <p:cNvPr id="10" name="Picture 4" descr="Profile photo of Matías Novillo Quiroga">
              <a:extLst>
                <a:ext uri="{FF2B5EF4-FFF2-40B4-BE49-F238E27FC236}">
                  <a16:creationId xmlns:a16="http://schemas.microsoft.com/office/drawing/2014/main" id="{18BDA465-C0BB-A7C6-8939-96A98BE711EB}"/>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saturation sat="50000"/>
                      </a14:imgEffect>
                    </a14:imgLayer>
                  </a14:imgProps>
                </a:ext>
                <a:ext uri="{28A0092B-C50C-407E-A947-70E740481C1C}">
                  <a14:useLocalDpi xmlns:a14="http://schemas.microsoft.com/office/drawing/2010/main"/>
                </a:ext>
              </a:extLst>
            </a:blip>
            <a:srcRect/>
            <a:stretch/>
          </p:blipFill>
          <p:spPr bwMode="auto">
            <a:xfrm>
              <a:off x="4802035" y="1546024"/>
              <a:ext cx="2301378" cy="2301378"/>
            </a:xfrm>
            <a:prstGeom prst="ellipse">
              <a:avLst/>
            </a:prstGeom>
            <a:noFill/>
            <a:ln w="38100">
              <a:solidFill>
                <a:srgbClr val="FCFCFD"/>
              </a:solidFill>
            </a:ln>
            <a:effectLst/>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512B339D-3637-78A9-C189-1998000EEDB1}"/>
                </a:ext>
              </a:extLst>
            </p:cNvPr>
            <p:cNvCxnSpPr>
              <a:cxnSpLocks/>
            </p:cNvCxnSpPr>
            <p:nvPr/>
          </p:nvCxnSpPr>
          <p:spPr bwMode="gray">
            <a:xfrm>
              <a:off x="4800724" y="4517136"/>
              <a:ext cx="2304000" cy="0"/>
            </a:xfrm>
            <a:prstGeom prst="line">
              <a:avLst/>
            </a:prstGeom>
            <a:ln w="19050" cap="flat">
              <a:solidFill>
                <a:srgbClr val="FCFCFD"/>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A1C3FE2-F329-8F0A-7B8E-F2D54762890D}"/>
                </a:ext>
              </a:extLst>
            </p:cNvPr>
            <p:cNvSpPr txBox="1"/>
            <p:nvPr/>
          </p:nvSpPr>
          <p:spPr bwMode="gray">
            <a:xfrm>
              <a:off x="4802568" y="4141830"/>
              <a:ext cx="2300313" cy="318924"/>
            </a:xfrm>
            <a:prstGeom prst="rect">
              <a:avLst/>
            </a:prstGeom>
            <a:noFill/>
          </p:spPr>
          <p:txBody>
            <a:bodyPr wrap="square" lIns="36000" tIns="36000" rIns="36000" bIns="36000" rtlCol="0">
              <a:spAutoFit/>
            </a:bodyPr>
            <a:lstStyle/>
            <a:p>
              <a:pPr marL="0" indent="0" algn="ctr">
                <a:buNone/>
              </a:pPr>
              <a:r>
                <a:rPr lang="en-US" sz="1600" b="1">
                  <a:solidFill>
                    <a:srgbClr val="FCFCFD"/>
                  </a:solidFill>
                  <a:latin typeface="Graphik Semibold" panose="020B0503030202060203" pitchFamily="34" charset="77"/>
                </a:rPr>
                <a:t>Matias Novillo</a:t>
              </a:r>
            </a:p>
          </p:txBody>
        </p:sp>
        <p:sp>
          <p:nvSpPr>
            <p:cNvPr id="13" name="TextBox 12">
              <a:extLst>
                <a:ext uri="{FF2B5EF4-FFF2-40B4-BE49-F238E27FC236}">
                  <a16:creationId xmlns:a16="http://schemas.microsoft.com/office/drawing/2014/main" id="{513DCE97-592E-49EC-4BB4-654DB6DC2AA6}"/>
                </a:ext>
              </a:extLst>
            </p:cNvPr>
            <p:cNvSpPr txBox="1"/>
            <p:nvPr/>
          </p:nvSpPr>
          <p:spPr bwMode="gray">
            <a:xfrm>
              <a:off x="4800724" y="4581144"/>
              <a:ext cx="2304000" cy="318924"/>
            </a:xfrm>
            <a:prstGeom prst="rect">
              <a:avLst/>
            </a:prstGeom>
            <a:noFill/>
          </p:spPr>
          <p:txBody>
            <a:bodyPr wrap="square" lIns="36000" tIns="36000" rIns="36000" bIns="36000" rtlCol="0" anchor="t">
              <a:spAutoFit/>
            </a:bodyPr>
            <a:lstStyle/>
            <a:p>
              <a:pPr marL="0" indent="0" algn="ctr">
                <a:buNone/>
              </a:pPr>
              <a:r>
                <a:rPr lang="en-US">
                  <a:solidFill>
                    <a:srgbClr val="FCFCFD"/>
                  </a:solidFill>
                  <a:latin typeface="Graphik Regular" panose="020B0503030202060203" pitchFamily="34" charset="77"/>
                </a:rPr>
                <a:t>Team Lead, EMEA</a:t>
              </a:r>
              <a:endParaRPr lang="en-US" sz="1600">
                <a:solidFill>
                  <a:srgbClr val="FCFCFD"/>
                </a:solidFill>
                <a:latin typeface="Graphik Regular" panose="020B0503030202060203" pitchFamily="34" charset="77"/>
              </a:endParaRPr>
            </a:p>
          </p:txBody>
        </p:sp>
      </p:grpSp>
      <p:grpSp>
        <p:nvGrpSpPr>
          <p:cNvPr id="14" name="Group 13">
            <a:extLst>
              <a:ext uri="{FF2B5EF4-FFF2-40B4-BE49-F238E27FC236}">
                <a16:creationId xmlns:a16="http://schemas.microsoft.com/office/drawing/2014/main" id="{01EA702D-4961-1097-121E-9C06D6A96DC1}"/>
              </a:ext>
            </a:extLst>
          </p:cNvPr>
          <p:cNvGrpSpPr/>
          <p:nvPr/>
        </p:nvGrpSpPr>
        <p:grpSpPr>
          <a:xfrm>
            <a:off x="8641284" y="2033358"/>
            <a:ext cx="2305599" cy="3354044"/>
            <a:chOff x="8497686" y="1546024"/>
            <a:chExt cx="2305599" cy="3354044"/>
          </a:xfrm>
          <a:effectLst/>
        </p:grpSpPr>
        <p:pic>
          <p:nvPicPr>
            <p:cNvPr id="15" name="Picture 6" descr="Profile photo of Dishanth Umamaheshwara">
              <a:extLst>
                <a:ext uri="{FF2B5EF4-FFF2-40B4-BE49-F238E27FC236}">
                  <a16:creationId xmlns:a16="http://schemas.microsoft.com/office/drawing/2014/main" id="{44B57DA7-9D3A-0DCC-9A43-68E481EE094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50000"/>
                      </a14:imgEffect>
                    </a14:imgLayer>
                  </a14:imgProps>
                </a:ext>
                <a:ext uri="{28A0092B-C50C-407E-A947-70E740481C1C}">
                  <a14:useLocalDpi xmlns:a14="http://schemas.microsoft.com/office/drawing/2010/main"/>
                </a:ext>
              </a:extLst>
            </a:blip>
            <a:srcRect/>
            <a:stretch>
              <a:fillRect/>
            </a:stretch>
          </p:blipFill>
          <p:spPr bwMode="auto">
            <a:xfrm>
              <a:off x="8498997" y="1546024"/>
              <a:ext cx="2304288" cy="2304288"/>
            </a:xfrm>
            <a:prstGeom prst="ellipse">
              <a:avLst/>
            </a:prstGeom>
            <a:noFill/>
            <a:ln w="38100">
              <a:solidFill>
                <a:srgbClr val="FCFCFD"/>
              </a:solidFill>
            </a:ln>
            <a:effectLst/>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BD59BB6B-7498-4572-C25A-06812FF074EC}"/>
                </a:ext>
              </a:extLst>
            </p:cNvPr>
            <p:cNvCxnSpPr>
              <a:cxnSpLocks/>
            </p:cNvCxnSpPr>
            <p:nvPr/>
          </p:nvCxnSpPr>
          <p:spPr bwMode="gray">
            <a:xfrm>
              <a:off x="8497686" y="4517136"/>
              <a:ext cx="2304000" cy="0"/>
            </a:xfrm>
            <a:prstGeom prst="line">
              <a:avLst/>
            </a:prstGeom>
            <a:ln w="19050" cap="flat">
              <a:solidFill>
                <a:srgbClr val="FCFCFD"/>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E1E7FD3-24F1-02CB-0BC4-DB37B421BF05}"/>
                </a:ext>
              </a:extLst>
            </p:cNvPr>
            <p:cNvSpPr txBox="1"/>
            <p:nvPr/>
          </p:nvSpPr>
          <p:spPr bwMode="gray">
            <a:xfrm>
              <a:off x="8499530" y="4141830"/>
              <a:ext cx="2300313" cy="318924"/>
            </a:xfrm>
            <a:prstGeom prst="rect">
              <a:avLst/>
            </a:prstGeom>
            <a:noFill/>
          </p:spPr>
          <p:txBody>
            <a:bodyPr wrap="square" lIns="36000" tIns="36000" rIns="36000" bIns="36000" rtlCol="0">
              <a:spAutoFit/>
            </a:bodyPr>
            <a:lstStyle/>
            <a:p>
              <a:pPr marL="0" indent="0" algn="ctr">
                <a:buNone/>
              </a:pPr>
              <a:r>
                <a:rPr lang="en-US" sz="1600" b="1">
                  <a:solidFill>
                    <a:srgbClr val="FCFCFD"/>
                  </a:solidFill>
                  <a:latin typeface="Graphik Semibold" panose="020B0503030202060203" pitchFamily="34" charset="77"/>
                </a:rPr>
                <a:t>Dishanth U.</a:t>
              </a:r>
            </a:p>
          </p:txBody>
        </p:sp>
        <p:sp>
          <p:nvSpPr>
            <p:cNvPr id="18" name="TextBox 17">
              <a:extLst>
                <a:ext uri="{FF2B5EF4-FFF2-40B4-BE49-F238E27FC236}">
                  <a16:creationId xmlns:a16="http://schemas.microsoft.com/office/drawing/2014/main" id="{E18744A9-508C-D055-27C0-9DC40FC20A2B}"/>
                </a:ext>
              </a:extLst>
            </p:cNvPr>
            <p:cNvSpPr txBox="1"/>
            <p:nvPr/>
          </p:nvSpPr>
          <p:spPr bwMode="gray">
            <a:xfrm>
              <a:off x="8497686" y="4581144"/>
              <a:ext cx="2304000" cy="318924"/>
            </a:xfrm>
            <a:prstGeom prst="rect">
              <a:avLst/>
            </a:prstGeom>
            <a:noFill/>
          </p:spPr>
          <p:txBody>
            <a:bodyPr wrap="square" lIns="36000" tIns="36000" rIns="36000" bIns="36000" rtlCol="0" anchor="t">
              <a:spAutoFit/>
            </a:bodyPr>
            <a:lstStyle/>
            <a:p>
              <a:pPr marL="0" indent="0" algn="ctr">
                <a:buNone/>
              </a:pPr>
              <a:r>
                <a:rPr lang="en-US">
                  <a:solidFill>
                    <a:srgbClr val="FCFCFD"/>
                  </a:solidFill>
                  <a:latin typeface="Graphik Regular" panose="020B0503030202060203" pitchFamily="34" charset="77"/>
                </a:rPr>
                <a:t>Team Lead, APAC</a:t>
              </a:r>
              <a:endParaRPr lang="en-US" sz="1600">
                <a:solidFill>
                  <a:srgbClr val="FCFCFD"/>
                </a:solidFill>
                <a:latin typeface="Graphik Regular" panose="020B0503030202060203" pitchFamily="34" charset="77"/>
              </a:endParaRPr>
            </a:p>
          </p:txBody>
        </p:sp>
      </p:grpSp>
      <p:sp>
        <p:nvSpPr>
          <p:cNvPr id="20" name="TextBox 19">
            <a:extLst>
              <a:ext uri="{FF2B5EF4-FFF2-40B4-BE49-F238E27FC236}">
                <a16:creationId xmlns:a16="http://schemas.microsoft.com/office/drawing/2014/main" id="{826F8DB2-FA3E-1444-BBD9-C7CAC1A9C1CD}"/>
              </a:ext>
            </a:extLst>
          </p:cNvPr>
          <p:cNvSpPr txBox="1"/>
          <p:nvPr/>
        </p:nvSpPr>
        <p:spPr bwMode="gray">
          <a:xfrm>
            <a:off x="618728" y="5996238"/>
            <a:ext cx="10972800" cy="318924"/>
          </a:xfrm>
          <a:prstGeom prst="rect">
            <a:avLst/>
          </a:prstGeom>
          <a:noFill/>
        </p:spPr>
        <p:txBody>
          <a:bodyPr wrap="square" lIns="36000" tIns="36000" rIns="36000" bIns="36000" rtlCol="0">
            <a:spAutoFit/>
          </a:bodyPr>
          <a:lstStyle/>
          <a:p>
            <a:pPr marL="0" indent="0" algn="ctr">
              <a:buNone/>
            </a:pPr>
            <a:r>
              <a:rPr lang="en-US" b="1">
                <a:solidFill>
                  <a:srgbClr val="263238"/>
                </a:solidFill>
                <a:latin typeface="Graphik Regular" panose="020B0503030202060203" pitchFamily="34" charset="77"/>
              </a:rPr>
              <a:t>Please contact </a:t>
            </a:r>
            <a:r>
              <a:rPr lang="en-US" b="1" u="sng">
                <a:solidFill>
                  <a:srgbClr val="CE0B80"/>
                </a:solidFill>
                <a:latin typeface="Graphik Regular" panose="020B0503030202060203" pitchFamily="34" charset="77"/>
                <a:hlinkClick r:id="rId8">
                  <a:extLst>
                    <a:ext uri="{A12FA001-AC4F-418D-AE19-62706E023703}">
                      <ahyp:hlinkClr xmlns:ahyp="http://schemas.microsoft.com/office/drawing/2018/hyperlinkcolor" val="tx"/>
                    </a:ext>
                  </a:extLst>
                </a:hlinkClick>
              </a:rPr>
              <a:t>support@auraintel.com</a:t>
            </a:r>
            <a:r>
              <a:rPr lang="en-US" b="1">
                <a:solidFill>
                  <a:srgbClr val="CE0B80"/>
                </a:solidFill>
                <a:latin typeface="Graphik Regular" panose="020B0503030202060203" pitchFamily="34" charset="77"/>
              </a:rPr>
              <a:t> </a:t>
            </a:r>
            <a:r>
              <a:rPr lang="en-US" b="1">
                <a:solidFill>
                  <a:srgbClr val="263238"/>
                </a:solidFill>
                <a:latin typeface="Graphik Regular" panose="020B0503030202060203" pitchFamily="34" charset="77"/>
              </a:rPr>
              <a:t>for any inquiries </a:t>
            </a:r>
          </a:p>
        </p:txBody>
      </p:sp>
      <p:pic>
        <p:nvPicPr>
          <p:cNvPr id="2" name="Graphic 1">
            <a:extLst>
              <a:ext uri="{FF2B5EF4-FFF2-40B4-BE49-F238E27FC236}">
                <a16:creationId xmlns:a16="http://schemas.microsoft.com/office/drawing/2014/main" id="{264DAB45-2D65-03D9-3205-4D6BBCC021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18288" y="409884"/>
            <a:ext cx="1066800" cy="221895"/>
          </a:xfrm>
          <a:prstGeom prst="rect">
            <a:avLst/>
          </a:prstGeom>
        </p:spPr>
      </p:pic>
      <p:sp>
        <p:nvSpPr>
          <p:cNvPr id="19" name="Subtitle 2">
            <a:extLst>
              <a:ext uri="{FF2B5EF4-FFF2-40B4-BE49-F238E27FC236}">
                <a16:creationId xmlns:a16="http://schemas.microsoft.com/office/drawing/2014/main" id="{AC503FAB-E646-1EEC-7811-485DBFF72DDC}"/>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25" name="Straight Connector 24">
            <a:extLst>
              <a:ext uri="{FF2B5EF4-FFF2-40B4-BE49-F238E27FC236}">
                <a16:creationId xmlns:a16="http://schemas.microsoft.com/office/drawing/2014/main" id="{2C600A9C-AAA7-178A-7CCB-99945BBA19FF}"/>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83BC98ED-3E1A-D0CC-68D9-C173C62FE1B7}"/>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a:solidFill>
                  <a:srgbClr val="263238"/>
                </a:solidFill>
                <a:latin typeface="Graphik Regular" panose="020B0503030202060203" pitchFamily="34" charset="77"/>
              </a:rPr>
              <a:t>Our support team is here with replies in minutes</a:t>
            </a:r>
          </a:p>
        </p:txBody>
      </p:sp>
    </p:spTree>
    <p:extLst>
      <p:ext uri="{BB962C8B-B14F-4D97-AF65-F5344CB8AC3E}">
        <p14:creationId xmlns:p14="http://schemas.microsoft.com/office/powerpoint/2010/main" val="3816136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54B7029-4E25-9B45-C1DA-4E5BBDFD3842}"/>
              </a:ext>
            </a:extLst>
          </p:cNvPr>
          <p:cNvSpPr txBox="1"/>
          <p:nvPr/>
        </p:nvSpPr>
        <p:spPr>
          <a:xfrm>
            <a:off x="5173430" y="1936585"/>
            <a:ext cx="6411658" cy="3893758"/>
          </a:xfrm>
          <a:prstGeom prst="rect">
            <a:avLst/>
          </a:prstGeom>
          <a:noFill/>
        </p:spPr>
        <p:txBody>
          <a:bodyPr wrap="square">
            <a:spAutoFit/>
          </a:bodyPr>
          <a:lstStyle/>
          <a:p>
            <a:pPr marL="0" indent="0">
              <a:lnSpc>
                <a:spcPct val="250000"/>
              </a:lnSpc>
              <a:buNone/>
            </a:pPr>
            <a:r>
              <a:rPr lang="en-US" sz="1800">
                <a:solidFill>
                  <a:srgbClr val="263238"/>
                </a:solidFill>
                <a:latin typeface="Graphik Regular" panose="020B0503030202060203" pitchFamily="34" charset="77"/>
              </a:rPr>
              <a:t>Introduction to Aura</a:t>
            </a:r>
            <a:br>
              <a:rPr lang="en-US" sz="1800">
                <a:solidFill>
                  <a:srgbClr val="263238"/>
                </a:solidFill>
                <a:latin typeface="Graphik Regular" panose="020B0503030202060203" pitchFamily="34" charset="77"/>
              </a:rPr>
            </a:br>
            <a:r>
              <a:rPr lang="en-US" sz="1800">
                <a:solidFill>
                  <a:srgbClr val="263238"/>
                </a:solidFill>
                <a:latin typeface="Graphik Regular" panose="020B0503030202060203" pitchFamily="34" charset="77"/>
              </a:rPr>
              <a:t>Due Diligence: Key use cases &amp; sample outputs</a:t>
            </a:r>
          </a:p>
          <a:p>
            <a:pPr marL="0" indent="0">
              <a:lnSpc>
                <a:spcPct val="250000"/>
              </a:lnSpc>
              <a:buNone/>
            </a:pPr>
            <a:r>
              <a:rPr lang="en-US" sz="1800">
                <a:solidFill>
                  <a:srgbClr val="263238"/>
                </a:solidFill>
                <a:latin typeface="Graphik Regular" panose="020B0503030202060203" pitchFamily="34" charset="77"/>
              </a:rPr>
              <a:t>General Consulting: Key use cases &amp; sample outputs</a:t>
            </a:r>
          </a:p>
          <a:p>
            <a:pPr marL="0" indent="0">
              <a:lnSpc>
                <a:spcPct val="250000"/>
              </a:lnSpc>
              <a:buNone/>
            </a:pPr>
            <a:r>
              <a:rPr lang="en-US" sz="1800">
                <a:solidFill>
                  <a:srgbClr val="263238"/>
                </a:solidFill>
                <a:latin typeface="Graphik Regular" panose="020B0503030202060203" pitchFamily="34" charset="77"/>
              </a:rPr>
              <a:t>How to get started now</a:t>
            </a:r>
          </a:p>
          <a:p>
            <a:pPr marL="0" indent="0">
              <a:lnSpc>
                <a:spcPct val="250000"/>
              </a:lnSpc>
              <a:buNone/>
            </a:pPr>
            <a:r>
              <a:rPr lang="en-US" sz="1800" b="1">
                <a:solidFill>
                  <a:srgbClr val="CE0B80"/>
                </a:solidFill>
                <a:latin typeface="Graphik Semibold" panose="020B0503030202060203" pitchFamily="34" charset="77"/>
              </a:rPr>
              <a:t>FAQs and additional information</a:t>
            </a:r>
            <a:endParaRPr lang="en-US" sz="2000" b="1">
              <a:solidFill>
                <a:srgbClr val="CE0B80"/>
              </a:solidFill>
              <a:latin typeface="Graphik Semibold" panose="020B0503030202060203" pitchFamily="34" charset="77"/>
            </a:endParaRPr>
          </a:p>
        </p:txBody>
      </p:sp>
      <p:sp>
        <p:nvSpPr>
          <p:cNvPr id="12" name="Rectangle 11">
            <a:extLst>
              <a:ext uri="{FF2B5EF4-FFF2-40B4-BE49-F238E27FC236}">
                <a16:creationId xmlns:a16="http://schemas.microsoft.com/office/drawing/2014/main" id="{2E42FD8B-3005-E33C-5755-193D7A84F852}"/>
              </a:ext>
            </a:extLst>
          </p:cNvPr>
          <p:cNvSpPr/>
          <p:nvPr/>
        </p:nvSpPr>
        <p:spPr>
          <a:xfrm>
            <a:off x="5079031" y="5402135"/>
            <a:ext cx="81699" cy="417322"/>
          </a:xfrm>
          <a:prstGeom prst="rect">
            <a:avLst/>
          </a:prstGeom>
          <a:solidFill>
            <a:srgbClr val="CE0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3E80628-AA43-E2FE-1E5D-B3BCE446BE8F}"/>
              </a:ext>
            </a:extLst>
          </p:cNvPr>
          <p:cNvSpPr txBox="1"/>
          <p:nvPr/>
        </p:nvSpPr>
        <p:spPr>
          <a:xfrm>
            <a:off x="527268" y="2016981"/>
            <a:ext cx="3708255" cy="646331"/>
          </a:xfrm>
          <a:prstGeom prst="rect">
            <a:avLst/>
          </a:prstGeom>
          <a:noFill/>
        </p:spPr>
        <p:txBody>
          <a:bodyPr wrap="square">
            <a:spAutoFit/>
          </a:bodyPr>
          <a:lstStyle/>
          <a:p>
            <a:pPr marL="0" indent="0">
              <a:buNone/>
            </a:pPr>
            <a:r>
              <a:rPr lang="en-US" sz="3600">
                <a:solidFill>
                  <a:srgbClr val="263238"/>
                </a:solidFill>
                <a:latin typeface="Graphik Regular" panose="020B0503030202060203" pitchFamily="34" charset="77"/>
              </a:rPr>
              <a:t>Agenda</a:t>
            </a:r>
          </a:p>
        </p:txBody>
      </p:sp>
      <p:pic>
        <p:nvPicPr>
          <p:cNvPr id="2" name="Graphic 1">
            <a:extLst>
              <a:ext uri="{FF2B5EF4-FFF2-40B4-BE49-F238E27FC236}">
                <a16:creationId xmlns:a16="http://schemas.microsoft.com/office/drawing/2014/main" id="{7FA7A2A9-91B1-79CC-9688-16E7BE5601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18288" y="409884"/>
            <a:ext cx="1066800" cy="221895"/>
          </a:xfrm>
          <a:prstGeom prst="rect">
            <a:avLst/>
          </a:prstGeom>
        </p:spPr>
      </p:pic>
      <p:sp>
        <p:nvSpPr>
          <p:cNvPr id="3" name="Subtitle 2">
            <a:extLst>
              <a:ext uri="{FF2B5EF4-FFF2-40B4-BE49-F238E27FC236}">
                <a16:creationId xmlns:a16="http://schemas.microsoft.com/office/drawing/2014/main" id="{AB420D7F-C61B-3C7C-E674-1E6B22C0339E}"/>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4" name="Straight Connector 3">
            <a:extLst>
              <a:ext uri="{FF2B5EF4-FFF2-40B4-BE49-F238E27FC236}">
                <a16:creationId xmlns:a16="http://schemas.microsoft.com/office/drawing/2014/main" id="{AD628142-FAAE-4108-4236-6B072BA3A06F}"/>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6005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9C13352-E2CA-DEE5-30DE-C709CC143DDD}"/>
              </a:ext>
            </a:extLst>
          </p:cNvPr>
          <p:cNvSpPr txBox="1"/>
          <p:nvPr/>
        </p:nvSpPr>
        <p:spPr bwMode="gray">
          <a:xfrm>
            <a:off x="531263" y="1306427"/>
            <a:ext cx="11053825" cy="5201424"/>
          </a:xfrm>
          <a:prstGeom prst="rect">
            <a:avLst/>
          </a:prstGeom>
          <a:noFill/>
        </p:spPr>
        <p:txBody>
          <a:bodyPr wrap="square">
            <a:spAutoFit/>
          </a:bodyPr>
          <a:lstStyle/>
          <a:p>
            <a:pPr marL="0" indent="0">
              <a:spcBef>
                <a:spcPts val="600"/>
              </a:spcBef>
              <a:buNone/>
            </a:pPr>
            <a:r>
              <a:rPr lang="en-GB" sz="1200" b="1">
                <a:solidFill>
                  <a:srgbClr val="A80867"/>
                </a:solidFill>
                <a:effectLst/>
                <a:highlight>
                  <a:srgbClr val="FFFFFF"/>
                </a:highlight>
                <a:latin typeface="Graphik Semibold" panose="020B0503030202060203" pitchFamily="34" charset="77"/>
              </a:rPr>
              <a:t>Where does Aura get the data?</a:t>
            </a:r>
          </a:p>
          <a:p>
            <a:pPr marL="0" indent="0">
              <a:spcBef>
                <a:spcPts val="600"/>
              </a:spcBef>
              <a:buNone/>
            </a:pPr>
            <a:r>
              <a:rPr lang="en-GB" sz="1200" b="0" i="0">
                <a:solidFill>
                  <a:schemeClr val="tx1">
                    <a:lumMod val="75000"/>
                    <a:lumOff val="25000"/>
                  </a:schemeClr>
                </a:solidFill>
                <a:effectLst/>
                <a:highlight>
                  <a:srgbClr val="FFFFFF"/>
                </a:highlight>
                <a:latin typeface="Graphik Regular" panose="020B0503030202060203" pitchFamily="34" charset="77"/>
              </a:rPr>
              <a:t>We assimilate and normalize data from a range of public and proprietary sources to develop a complete picture of the workforce. This includes (</a:t>
            </a:r>
            <a:r>
              <a:rPr lang="en-GB" sz="1200" b="0" i="0" err="1">
                <a:solidFill>
                  <a:schemeClr val="tx1">
                    <a:lumMod val="75000"/>
                    <a:lumOff val="25000"/>
                  </a:schemeClr>
                </a:solidFill>
                <a:effectLst/>
                <a:highlight>
                  <a:srgbClr val="FFFFFF"/>
                </a:highlight>
                <a:latin typeface="Graphik Regular" panose="020B0503030202060203" pitchFamily="34" charset="77"/>
              </a:rPr>
              <a:t>i</a:t>
            </a:r>
            <a:r>
              <a:rPr lang="en-GB" sz="1200" b="0" i="0">
                <a:solidFill>
                  <a:schemeClr val="tx1">
                    <a:lumMod val="75000"/>
                    <a:lumOff val="25000"/>
                  </a:schemeClr>
                </a:solidFill>
                <a:effectLst/>
                <a:highlight>
                  <a:srgbClr val="FFFFFF"/>
                </a:highlight>
                <a:latin typeface="Graphik Regular" panose="020B0503030202060203" pitchFamily="34" charset="77"/>
              </a:rPr>
              <a:t>) public records available from federal, state, local, or foreign governments; open datasets with open data licenses; and information made manifestly public by the consumer or from widely distributed media</a:t>
            </a:r>
            <a:r>
              <a:rPr lang="en-GB" sz="1200">
                <a:solidFill>
                  <a:schemeClr val="tx1">
                    <a:lumMod val="75000"/>
                    <a:lumOff val="25000"/>
                  </a:schemeClr>
                </a:solidFill>
                <a:highlight>
                  <a:srgbClr val="FFFFFF"/>
                </a:highlight>
                <a:latin typeface="Graphik Regular" panose="020B0503030202060203" pitchFamily="34" charset="77"/>
              </a:rPr>
              <a:t> </a:t>
            </a:r>
            <a:r>
              <a:rPr lang="en-GB" sz="1200" b="0" i="0">
                <a:solidFill>
                  <a:schemeClr val="tx1">
                    <a:lumMod val="75000"/>
                    <a:lumOff val="25000"/>
                  </a:schemeClr>
                </a:solidFill>
                <a:effectLst/>
                <a:highlight>
                  <a:srgbClr val="FFFFFF"/>
                </a:highlight>
                <a:latin typeface="Graphik Regular" panose="020B0503030202060203" pitchFamily="34" charset="77"/>
              </a:rPr>
              <a:t>(ii) online professional profiles, giving us a comprehensive history of an individual including their work history, educational background and skills (iii) job advertisements, detailing the date posted, job description, and skills required (iv) notifications of staff reductions, derived from official public submissions and layoff tracking systems.</a:t>
            </a:r>
          </a:p>
          <a:p>
            <a:pPr marL="0" indent="0">
              <a:buNone/>
            </a:pPr>
            <a:r>
              <a:rPr lang="en-US" sz="1200" b="1">
                <a:solidFill>
                  <a:srgbClr val="A80867"/>
                </a:solidFill>
                <a:latin typeface="Graphik Semibold" panose="020B0503030202060203" pitchFamily="34" charset="77"/>
              </a:rPr>
              <a:t>How many companies does Aura cover?</a:t>
            </a:r>
          </a:p>
          <a:p>
            <a:pPr marL="0" indent="0">
              <a:spcBef>
                <a:spcPts val="600"/>
              </a:spcBef>
              <a:buNone/>
            </a:pPr>
            <a:r>
              <a:rPr lang="en-US" sz="1200">
                <a:solidFill>
                  <a:schemeClr val="tx1">
                    <a:lumMod val="75000"/>
                    <a:lumOff val="25000"/>
                  </a:schemeClr>
                </a:solidFill>
                <a:latin typeface="Graphik Regular" panose="020B0503030202060203" pitchFamily="34" charset="77"/>
              </a:rPr>
              <a:t>Our data covers more than 20 million companies which includes public and private companies worldwide when taking account of subsidiaries and holding companies. </a:t>
            </a:r>
          </a:p>
          <a:p>
            <a:pPr marL="0" indent="0">
              <a:buNone/>
            </a:pPr>
            <a:r>
              <a:rPr lang="en-US" sz="1200" b="1">
                <a:solidFill>
                  <a:srgbClr val="A80867"/>
                </a:solidFill>
                <a:latin typeface="Graphik Semibold" panose="020B0503030202060203" pitchFamily="34" charset="77"/>
              </a:rPr>
              <a:t>How often the data is updated?</a:t>
            </a:r>
          </a:p>
          <a:p>
            <a:pPr marL="0" indent="0">
              <a:spcBef>
                <a:spcPts val="600"/>
              </a:spcBef>
              <a:buNone/>
            </a:pPr>
            <a:r>
              <a:rPr lang="en-US" sz="1200">
                <a:solidFill>
                  <a:schemeClr val="tx1">
                    <a:lumMod val="75000"/>
                    <a:lumOff val="25000"/>
                  </a:schemeClr>
                </a:solidFill>
                <a:latin typeface="Graphik Regular" panose="020B0503030202060203" pitchFamily="34" charset="77"/>
              </a:rPr>
              <a:t>We have some data which are updated daily and weekly such as job postings data, sentiment data, hiring and exits data. Other data is aggregated level are updated monthly.</a:t>
            </a:r>
          </a:p>
          <a:p>
            <a:pPr marL="0" indent="0">
              <a:buNone/>
            </a:pPr>
            <a:r>
              <a:rPr lang="en-US" sz="1200" b="1">
                <a:solidFill>
                  <a:srgbClr val="A80867"/>
                </a:solidFill>
                <a:latin typeface="Graphik Semibold" panose="020B0503030202060203" pitchFamily="34" charset="77"/>
              </a:rPr>
              <a:t>How does Aura deliver the data?</a:t>
            </a:r>
          </a:p>
          <a:p>
            <a:pPr marL="0" indent="0">
              <a:spcBef>
                <a:spcPts val="600"/>
              </a:spcBef>
              <a:buNone/>
            </a:pPr>
            <a:r>
              <a:rPr lang="en-US" sz="1200">
                <a:solidFill>
                  <a:schemeClr val="tx1">
                    <a:lumMod val="75000"/>
                    <a:lumOff val="25000"/>
                  </a:schemeClr>
                </a:solidFill>
                <a:latin typeface="Graphik Regular" panose="020B0503030202060203" pitchFamily="34" charset="77"/>
              </a:rPr>
              <a:t>We deliver data in two ways: (</a:t>
            </a:r>
            <a:r>
              <a:rPr lang="en-US" sz="1200" err="1">
                <a:solidFill>
                  <a:schemeClr val="tx1">
                    <a:lumMod val="75000"/>
                    <a:lumOff val="25000"/>
                  </a:schemeClr>
                </a:solidFill>
                <a:latin typeface="Graphik Regular" panose="020B0503030202060203" pitchFamily="34" charset="77"/>
              </a:rPr>
              <a:t>i</a:t>
            </a:r>
            <a:r>
              <a:rPr lang="en-US" sz="1200">
                <a:solidFill>
                  <a:schemeClr val="tx1">
                    <a:lumMod val="75000"/>
                    <a:lumOff val="25000"/>
                  </a:schemeClr>
                </a:solidFill>
                <a:latin typeface="Graphik Regular" panose="020B0503030202060203" pitchFamily="34" charset="77"/>
              </a:rPr>
              <a:t>) Our self-serve platform, where you can access dynamic dashboards (ii) Data feed via snowflake share.</a:t>
            </a:r>
          </a:p>
          <a:p>
            <a:pPr marL="0" indent="0">
              <a:buNone/>
            </a:pPr>
            <a:r>
              <a:rPr lang="en-US" sz="1200" b="1">
                <a:solidFill>
                  <a:srgbClr val="A80867"/>
                </a:solidFill>
                <a:latin typeface="Graphik Semibold" panose="020B0503030202060203" pitchFamily="34" charset="77"/>
              </a:rPr>
              <a:t>What type of clients does Aura work with?</a:t>
            </a:r>
          </a:p>
          <a:p>
            <a:pPr marL="0" indent="0">
              <a:spcBef>
                <a:spcPts val="600"/>
              </a:spcBef>
              <a:buNone/>
            </a:pPr>
            <a:r>
              <a:rPr lang="en-US" sz="1200">
                <a:solidFill>
                  <a:schemeClr val="tx1">
                    <a:lumMod val="75000"/>
                    <a:lumOff val="25000"/>
                  </a:schemeClr>
                </a:solidFill>
                <a:latin typeface="Graphik Regular" panose="020B0503030202060203" pitchFamily="34" charset="77"/>
              </a:rPr>
              <a:t>Our customers and use cases vary considerably. Our biggest customer segments include Hedge funds, Private equity firms, Management consulting firms, financial services, HR organizations, Staffing firms etc. </a:t>
            </a:r>
          </a:p>
          <a:p>
            <a:pPr marL="0" indent="0">
              <a:buNone/>
            </a:pPr>
            <a:r>
              <a:rPr lang="en-US" sz="1200" b="1">
                <a:solidFill>
                  <a:srgbClr val="A80867"/>
                </a:solidFill>
                <a:latin typeface="Graphik Semibold" panose="020B0503030202060203" pitchFamily="34" charset="77"/>
              </a:rPr>
              <a:t>In what cases Aura’s workforce headcount differ from a company’s reported counts?</a:t>
            </a:r>
          </a:p>
          <a:p>
            <a:pPr marL="0" indent="0">
              <a:spcBef>
                <a:spcPts val="600"/>
              </a:spcBef>
              <a:buNone/>
            </a:pPr>
            <a:r>
              <a:rPr lang="en-US" sz="1200">
                <a:solidFill>
                  <a:schemeClr val="tx1">
                    <a:lumMod val="75000"/>
                    <a:lumOff val="25000"/>
                  </a:schemeClr>
                </a:solidFill>
                <a:latin typeface="Graphik Regular" panose="020B0503030202060203" pitchFamily="34" charset="77"/>
              </a:rPr>
              <a:t>Aura’s headcounts differ from a company’s reported counts in some industries and companies having limited online presence of employee profiles, blue collar workforce for e.g., Manufacturing, Mining, O&amp;G, etc. Anecdotally, we would expect largest discrepancies at companies where there is a high population of employees who are part-time, hold roles at other companies, or are freelance/gig workers.</a:t>
            </a:r>
          </a:p>
        </p:txBody>
      </p:sp>
      <p:pic>
        <p:nvPicPr>
          <p:cNvPr id="6" name="Graphic 5">
            <a:extLst>
              <a:ext uri="{FF2B5EF4-FFF2-40B4-BE49-F238E27FC236}">
                <a16:creationId xmlns:a16="http://schemas.microsoft.com/office/drawing/2014/main" id="{D59D0B5B-8E44-4676-CD42-B193F59FAC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18288" y="409884"/>
            <a:ext cx="1066800" cy="221895"/>
          </a:xfrm>
          <a:prstGeom prst="rect">
            <a:avLst/>
          </a:prstGeom>
        </p:spPr>
      </p:pic>
      <p:sp>
        <p:nvSpPr>
          <p:cNvPr id="8" name="Subtitle 2">
            <a:extLst>
              <a:ext uri="{FF2B5EF4-FFF2-40B4-BE49-F238E27FC236}">
                <a16:creationId xmlns:a16="http://schemas.microsoft.com/office/drawing/2014/main" id="{817458BF-199D-6B3A-3E38-320AD162C198}"/>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9" name="Straight Connector 8">
            <a:extLst>
              <a:ext uri="{FF2B5EF4-FFF2-40B4-BE49-F238E27FC236}">
                <a16:creationId xmlns:a16="http://schemas.microsoft.com/office/drawing/2014/main" id="{9A9604D9-69AA-92C1-76F2-BEB099BF596B}"/>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E03F1E8-F153-2425-A48F-B4094FF58C64}"/>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a:solidFill>
                  <a:srgbClr val="263238"/>
                </a:solidFill>
                <a:latin typeface="Graphik Regular" panose="020B0503030202060203" pitchFamily="34" charset="77"/>
              </a:rPr>
              <a:t>Frequently Asked Questions (1/2)</a:t>
            </a:r>
          </a:p>
        </p:txBody>
      </p:sp>
    </p:spTree>
    <p:extLst>
      <p:ext uri="{BB962C8B-B14F-4D97-AF65-F5344CB8AC3E}">
        <p14:creationId xmlns:p14="http://schemas.microsoft.com/office/powerpoint/2010/main" val="2311956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9C13352-E2CA-DEE5-30DE-C709CC143DDD}"/>
              </a:ext>
            </a:extLst>
          </p:cNvPr>
          <p:cNvSpPr txBox="1"/>
          <p:nvPr/>
        </p:nvSpPr>
        <p:spPr bwMode="gray">
          <a:xfrm>
            <a:off x="531263" y="1346841"/>
            <a:ext cx="11053825" cy="3031599"/>
          </a:xfrm>
          <a:prstGeom prst="rect">
            <a:avLst/>
          </a:prstGeom>
          <a:noFill/>
        </p:spPr>
        <p:txBody>
          <a:bodyPr wrap="square">
            <a:spAutoFit/>
          </a:bodyPr>
          <a:lstStyle/>
          <a:p>
            <a:pPr marL="0" indent="0">
              <a:spcBef>
                <a:spcPts val="600"/>
              </a:spcBef>
              <a:buNone/>
            </a:pPr>
            <a:r>
              <a:rPr lang="en-GB" sz="1200" b="1">
                <a:solidFill>
                  <a:srgbClr val="A80867"/>
                </a:solidFill>
                <a:effectLst/>
                <a:highlight>
                  <a:srgbClr val="FFFFFF"/>
                </a:highlight>
                <a:latin typeface="Graphik Semibold" panose="020B0503030202060203" pitchFamily="34" charset="77"/>
              </a:rPr>
              <a:t>How does Aura compensate for profiles not having online profiles?</a:t>
            </a:r>
          </a:p>
          <a:p>
            <a:pPr marL="0" indent="0">
              <a:spcBef>
                <a:spcPts val="600"/>
              </a:spcBef>
              <a:buNone/>
            </a:pPr>
            <a:r>
              <a:rPr lang="en-GB" sz="1200" b="0" i="0">
                <a:solidFill>
                  <a:schemeClr val="tx1">
                    <a:lumMod val="75000"/>
                    <a:lumOff val="25000"/>
                  </a:schemeClr>
                </a:solidFill>
                <a:effectLst/>
                <a:highlight>
                  <a:srgbClr val="FFFFFF"/>
                </a:highlight>
                <a:latin typeface="Graphik Regular" panose="020B0503030202060203" pitchFamily="34" charset="77"/>
              </a:rPr>
              <a:t>Aura tries to be as close as possible to public source of data. We don't apply a 'black-box' approach to estimate and compensate for profiles without online presence (we believe that this approach can yield worse estimates). </a:t>
            </a:r>
          </a:p>
          <a:p>
            <a:pPr marL="0" indent="0">
              <a:spcBef>
                <a:spcPts val="600"/>
              </a:spcBef>
              <a:buNone/>
            </a:pPr>
            <a:r>
              <a:rPr lang="en-GB" sz="1200" b="0" i="0">
                <a:solidFill>
                  <a:schemeClr val="tx1">
                    <a:lumMod val="75000"/>
                    <a:lumOff val="25000"/>
                  </a:schemeClr>
                </a:solidFill>
                <a:effectLst/>
                <a:highlight>
                  <a:srgbClr val="FFFFFF"/>
                </a:highlight>
                <a:latin typeface="Graphik Regular" panose="020B0503030202060203" pitchFamily="34" charset="77"/>
              </a:rPr>
              <a:t>Typically, Aura’s data has the best coverage in English-speaking regions (US, Western Europe, India, etc.) Finance, Technology, and service focused industries and central functions / white-collar roles. </a:t>
            </a:r>
          </a:p>
          <a:p>
            <a:pPr marL="0" indent="0">
              <a:spcBef>
                <a:spcPts val="600"/>
              </a:spcBef>
              <a:buNone/>
            </a:pPr>
            <a:r>
              <a:rPr lang="en-GB" sz="1200" b="0" i="0">
                <a:solidFill>
                  <a:schemeClr val="tx1">
                    <a:lumMod val="75000"/>
                    <a:lumOff val="25000"/>
                  </a:schemeClr>
                </a:solidFill>
                <a:effectLst/>
                <a:highlight>
                  <a:srgbClr val="FFFFFF"/>
                </a:highlight>
                <a:latin typeface="Graphik Regular" panose="020B0503030202060203" pitchFamily="34" charset="77"/>
              </a:rPr>
              <a:t>While coverage in other areas may be lower/not fully comprehensive, it is certainly still usable and relevant to get a good sense of the company – we’ve seen clients in the past using Aura’s functional breakdown as directional guidance and scale up using other publicly available information.</a:t>
            </a:r>
          </a:p>
          <a:p>
            <a:pPr marL="0" indent="0">
              <a:buNone/>
            </a:pPr>
            <a:r>
              <a:rPr lang="en-US" sz="1200" b="1">
                <a:solidFill>
                  <a:srgbClr val="A80867"/>
                </a:solidFill>
                <a:latin typeface="Graphik Semibold" panose="020B0503030202060203" pitchFamily="34" charset="77"/>
              </a:rPr>
              <a:t>How does Aura consider lags in reporting online profiles?</a:t>
            </a:r>
          </a:p>
          <a:p>
            <a:pPr marL="0" indent="0">
              <a:spcBef>
                <a:spcPts val="600"/>
              </a:spcBef>
              <a:buNone/>
            </a:pPr>
            <a:r>
              <a:rPr lang="en-US" sz="1200">
                <a:solidFill>
                  <a:schemeClr val="tx1">
                    <a:lumMod val="75000"/>
                    <a:lumOff val="25000"/>
                  </a:schemeClr>
                </a:solidFill>
                <a:latin typeface="Graphik Regular" panose="020B0503030202060203" pitchFamily="34" charset="77"/>
              </a:rPr>
              <a:t>We don't consider lags in reporting by online profiles. You can consider this as a fundamental data source limitation.</a:t>
            </a:r>
          </a:p>
          <a:p>
            <a:pPr marL="0" indent="0">
              <a:spcBef>
                <a:spcPts val="600"/>
              </a:spcBef>
              <a:buNone/>
            </a:pPr>
            <a:r>
              <a:rPr lang="en-US" sz="1200">
                <a:solidFill>
                  <a:schemeClr val="tx1">
                    <a:lumMod val="75000"/>
                    <a:lumOff val="25000"/>
                  </a:schemeClr>
                </a:solidFill>
                <a:latin typeface="Graphik Regular" panose="020B0503030202060203" pitchFamily="34" charset="77"/>
              </a:rPr>
              <a:t>Our data is derived from exact counts of our individual employee profiles which are built from cross-referencing multiple data sources. Our compliant process leads to a higher degree of confidence in many cases, but there are outliers where individual employee profile coverage is either outdated, missing certain employees, or inaccurately including additional employees. It is a top and constant priority to continue to improve our data freshness, coverage, and entity resolution accuracy.</a:t>
            </a:r>
          </a:p>
        </p:txBody>
      </p:sp>
      <p:pic>
        <p:nvPicPr>
          <p:cNvPr id="5" name="Graphic 4">
            <a:extLst>
              <a:ext uri="{FF2B5EF4-FFF2-40B4-BE49-F238E27FC236}">
                <a16:creationId xmlns:a16="http://schemas.microsoft.com/office/drawing/2014/main" id="{DE3CB30C-E489-0B93-9ECD-2AA4187304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18288" y="409884"/>
            <a:ext cx="1066800" cy="221895"/>
          </a:xfrm>
          <a:prstGeom prst="rect">
            <a:avLst/>
          </a:prstGeom>
        </p:spPr>
      </p:pic>
      <p:sp>
        <p:nvSpPr>
          <p:cNvPr id="8" name="Subtitle 2">
            <a:extLst>
              <a:ext uri="{FF2B5EF4-FFF2-40B4-BE49-F238E27FC236}">
                <a16:creationId xmlns:a16="http://schemas.microsoft.com/office/drawing/2014/main" id="{E324D0C1-58A7-9E75-89A7-07A0E8A3C565}"/>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9" name="Straight Connector 8">
            <a:extLst>
              <a:ext uri="{FF2B5EF4-FFF2-40B4-BE49-F238E27FC236}">
                <a16:creationId xmlns:a16="http://schemas.microsoft.com/office/drawing/2014/main" id="{7C120B2E-9D19-9E1B-D11D-54AEA46535C4}"/>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F206B39-1506-91D3-1B55-EC919EBDAAA2}"/>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a:solidFill>
                  <a:srgbClr val="263238"/>
                </a:solidFill>
                <a:latin typeface="Graphik Regular" panose="020B0503030202060203" pitchFamily="34" charset="77"/>
              </a:rPr>
              <a:t>Frequently Asked Questions (2/2)</a:t>
            </a:r>
          </a:p>
        </p:txBody>
      </p:sp>
    </p:spTree>
    <p:extLst>
      <p:ext uri="{BB962C8B-B14F-4D97-AF65-F5344CB8AC3E}">
        <p14:creationId xmlns:p14="http://schemas.microsoft.com/office/powerpoint/2010/main" val="172902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47B5A-D462-A849-9531-3FFFAAC9A541}"/>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r="396" b="778"/>
          <a:stretch/>
        </p:blipFill>
        <p:spPr>
          <a:xfrm>
            <a:off x="1704391" y="1108032"/>
            <a:ext cx="8587475" cy="5493959"/>
          </a:xfrm>
          <a:prstGeom prst="rect">
            <a:avLst/>
          </a:prstGeom>
        </p:spPr>
      </p:pic>
      <p:sp>
        <p:nvSpPr>
          <p:cNvPr id="7" name="TextBox 6">
            <a:extLst>
              <a:ext uri="{FF2B5EF4-FFF2-40B4-BE49-F238E27FC236}">
                <a16:creationId xmlns:a16="http://schemas.microsoft.com/office/drawing/2014/main" id="{36BE611E-ABF8-DADF-CF63-6E30A047887F}"/>
              </a:ext>
            </a:extLst>
          </p:cNvPr>
          <p:cNvSpPr txBox="1"/>
          <p:nvPr/>
        </p:nvSpPr>
        <p:spPr bwMode="gray">
          <a:xfrm>
            <a:off x="2665924" y="2969973"/>
            <a:ext cx="680848" cy="474849"/>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United States</a:t>
            </a:r>
            <a:br>
              <a:rPr lang="en-GB" sz="800">
                <a:solidFill>
                  <a:srgbClr val="263238"/>
                </a:solidFill>
                <a:latin typeface="Graphik Regular" panose="020B0503030202060203" pitchFamily="34" charset="77"/>
                <a:cs typeface="Arial"/>
              </a:rPr>
            </a:br>
            <a:r>
              <a:rPr lang="en-GB" sz="1000">
                <a:solidFill>
                  <a:srgbClr val="263238"/>
                </a:solidFill>
                <a:latin typeface="Graphik Regular" panose="020B0503030202060203" pitchFamily="34" charset="77"/>
                <a:cs typeface="Arial"/>
              </a:rPr>
              <a:t>~</a:t>
            </a:r>
            <a:r>
              <a:rPr lang="en-GB" sz="800">
                <a:solidFill>
                  <a:srgbClr val="263238"/>
                </a:solidFill>
                <a:latin typeface="Graphik Regular" panose="020B0503030202060203" pitchFamily="34" charset="77"/>
                <a:cs typeface="Arial"/>
              </a:rPr>
              <a:t>220M</a:t>
            </a:r>
          </a:p>
        </p:txBody>
      </p:sp>
      <p:sp>
        <p:nvSpPr>
          <p:cNvPr id="8" name="Freeform 390">
            <a:extLst>
              <a:ext uri="{FF2B5EF4-FFF2-40B4-BE49-F238E27FC236}">
                <a16:creationId xmlns:a16="http://schemas.microsoft.com/office/drawing/2014/main" id="{579D2841-A9FE-0406-548E-389436368DB7}"/>
              </a:ext>
            </a:extLst>
          </p:cNvPr>
          <p:cNvSpPr/>
          <p:nvPr/>
        </p:nvSpPr>
        <p:spPr bwMode="gray">
          <a:xfrm>
            <a:off x="3353950" y="3151572"/>
            <a:ext cx="107950" cy="771525"/>
          </a:xfrm>
          <a:custGeom>
            <a:avLst/>
            <a:gdLst>
              <a:gd name="connsiteX0" fmla="*/ 0 w 107950"/>
              <a:gd name="connsiteY0" fmla="*/ 0 h 771525"/>
              <a:gd name="connsiteX1" fmla="*/ 107950 w 107950"/>
              <a:gd name="connsiteY1" fmla="*/ 0 h 771525"/>
              <a:gd name="connsiteX2" fmla="*/ 107950 w 107950"/>
              <a:gd name="connsiteY2" fmla="*/ 771525 h 771525"/>
            </a:gdLst>
            <a:ahLst/>
            <a:cxnLst>
              <a:cxn ang="0">
                <a:pos x="connsiteX0" y="connsiteY0"/>
              </a:cxn>
              <a:cxn ang="0">
                <a:pos x="connsiteX1" y="connsiteY1"/>
              </a:cxn>
              <a:cxn ang="0">
                <a:pos x="connsiteX2" y="connsiteY2"/>
              </a:cxn>
            </a:cxnLst>
            <a:rect l="l" t="t" r="r" b="b"/>
            <a:pathLst>
              <a:path w="107950" h="771525">
                <a:moveTo>
                  <a:pt x="0" y="0"/>
                </a:moveTo>
                <a:lnTo>
                  <a:pt x="107950" y="0"/>
                </a:lnTo>
                <a:lnTo>
                  <a:pt x="107950" y="771525"/>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9" name="TextBox 8">
            <a:extLst>
              <a:ext uri="{FF2B5EF4-FFF2-40B4-BE49-F238E27FC236}">
                <a16:creationId xmlns:a16="http://schemas.microsoft.com/office/drawing/2014/main" id="{A4C48524-AA88-D0D0-A4E0-5A8233134D2E}"/>
              </a:ext>
            </a:extLst>
          </p:cNvPr>
          <p:cNvSpPr txBox="1"/>
          <p:nvPr/>
        </p:nvSpPr>
        <p:spPr bwMode="gray">
          <a:xfrm>
            <a:off x="7360616" y="3673307"/>
            <a:ext cx="517670" cy="304590"/>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India ~71M </a:t>
            </a:r>
          </a:p>
        </p:txBody>
      </p:sp>
      <p:sp>
        <p:nvSpPr>
          <p:cNvPr id="10" name="Freeform 342">
            <a:extLst>
              <a:ext uri="{FF2B5EF4-FFF2-40B4-BE49-F238E27FC236}">
                <a16:creationId xmlns:a16="http://schemas.microsoft.com/office/drawing/2014/main" id="{D838DD21-A9E0-C628-8043-E27FA84BB7C2}"/>
              </a:ext>
            </a:extLst>
          </p:cNvPr>
          <p:cNvSpPr/>
          <p:nvPr/>
        </p:nvSpPr>
        <p:spPr bwMode="gray">
          <a:xfrm>
            <a:off x="7538428" y="4013979"/>
            <a:ext cx="80653" cy="357114"/>
          </a:xfrm>
          <a:custGeom>
            <a:avLst/>
            <a:gdLst>
              <a:gd name="connsiteX0" fmla="*/ 0 w 0"/>
              <a:gd name="connsiteY0" fmla="*/ 0 h 111919"/>
              <a:gd name="connsiteX1" fmla="*/ 0 w 0"/>
              <a:gd name="connsiteY1" fmla="*/ 111919 h 111919"/>
            </a:gdLst>
            <a:ahLst/>
            <a:cxnLst>
              <a:cxn ang="0">
                <a:pos x="connsiteX0" y="connsiteY0"/>
              </a:cxn>
              <a:cxn ang="0">
                <a:pos x="connsiteX1" y="connsiteY1"/>
              </a:cxn>
            </a:cxnLst>
            <a:rect l="l" t="t" r="r" b="b"/>
            <a:pathLst>
              <a:path h="111919">
                <a:moveTo>
                  <a:pt x="0" y="0"/>
                </a:moveTo>
                <a:lnTo>
                  <a:pt x="0" y="111919"/>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11" name="TextBox 10">
            <a:extLst>
              <a:ext uri="{FF2B5EF4-FFF2-40B4-BE49-F238E27FC236}">
                <a16:creationId xmlns:a16="http://schemas.microsoft.com/office/drawing/2014/main" id="{9EC8E4EE-03EC-20E2-2654-BB24F71E7189}"/>
              </a:ext>
            </a:extLst>
          </p:cNvPr>
          <p:cNvSpPr txBox="1"/>
          <p:nvPr/>
        </p:nvSpPr>
        <p:spPr bwMode="gray">
          <a:xfrm>
            <a:off x="5033051" y="5138165"/>
            <a:ext cx="417007" cy="304590"/>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Brazil</a:t>
            </a:r>
            <a:br>
              <a:rPr lang="en-GB" sz="800">
                <a:solidFill>
                  <a:srgbClr val="263238"/>
                </a:solidFill>
                <a:latin typeface="Graphik Regular" panose="020B0503030202060203" pitchFamily="34" charset="77"/>
                <a:cs typeface="Arial"/>
              </a:rPr>
            </a:br>
            <a:r>
              <a:rPr lang="en-GB" sz="800">
                <a:solidFill>
                  <a:srgbClr val="263238"/>
                </a:solidFill>
                <a:latin typeface="Graphik Regular" panose="020B0503030202060203" pitchFamily="34" charset="77"/>
                <a:cs typeface="Arial"/>
              </a:rPr>
              <a:t>~56M</a:t>
            </a:r>
          </a:p>
        </p:txBody>
      </p:sp>
      <p:sp>
        <p:nvSpPr>
          <p:cNvPr id="12" name="Freeform 368">
            <a:extLst>
              <a:ext uri="{FF2B5EF4-FFF2-40B4-BE49-F238E27FC236}">
                <a16:creationId xmlns:a16="http://schemas.microsoft.com/office/drawing/2014/main" id="{137FDA8E-8A68-2E80-E360-D6B148E2A9B5}"/>
              </a:ext>
            </a:extLst>
          </p:cNvPr>
          <p:cNvSpPr/>
          <p:nvPr/>
        </p:nvSpPr>
        <p:spPr bwMode="gray">
          <a:xfrm>
            <a:off x="4616042" y="5239384"/>
            <a:ext cx="417008" cy="103033"/>
          </a:xfrm>
          <a:custGeom>
            <a:avLst/>
            <a:gdLst>
              <a:gd name="connsiteX0" fmla="*/ 785813 w 785813"/>
              <a:gd name="connsiteY0" fmla="*/ 0 h 0"/>
              <a:gd name="connsiteX1" fmla="*/ 0 w 785813"/>
              <a:gd name="connsiteY1" fmla="*/ 0 h 0"/>
            </a:gdLst>
            <a:ahLst/>
            <a:cxnLst>
              <a:cxn ang="0">
                <a:pos x="connsiteX0" y="connsiteY0"/>
              </a:cxn>
              <a:cxn ang="0">
                <a:pos x="connsiteX1" y="connsiteY1"/>
              </a:cxn>
            </a:cxnLst>
            <a:rect l="l" t="t" r="r" b="b"/>
            <a:pathLst>
              <a:path w="785813">
                <a:moveTo>
                  <a:pt x="785813" y="0"/>
                </a:moveTo>
                <a:lnTo>
                  <a:pt x="0" y="0"/>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13" name="Freeform 378">
            <a:extLst>
              <a:ext uri="{FF2B5EF4-FFF2-40B4-BE49-F238E27FC236}">
                <a16:creationId xmlns:a16="http://schemas.microsoft.com/office/drawing/2014/main" id="{88DA1C5B-515C-E231-3770-BF08799C0B54}"/>
              </a:ext>
            </a:extLst>
          </p:cNvPr>
          <p:cNvSpPr/>
          <p:nvPr/>
        </p:nvSpPr>
        <p:spPr bwMode="gray">
          <a:xfrm>
            <a:off x="8089514" y="5665327"/>
            <a:ext cx="425566" cy="556886"/>
          </a:xfrm>
          <a:custGeom>
            <a:avLst/>
            <a:gdLst>
              <a:gd name="connsiteX0" fmla="*/ 0 w 107950"/>
              <a:gd name="connsiteY0" fmla="*/ 1022350 h 1022350"/>
              <a:gd name="connsiteX1" fmla="*/ 107950 w 107950"/>
              <a:gd name="connsiteY1" fmla="*/ 1022350 h 1022350"/>
              <a:gd name="connsiteX2" fmla="*/ 107950 w 107950"/>
              <a:gd name="connsiteY2" fmla="*/ 0 h 1022350"/>
            </a:gdLst>
            <a:ahLst/>
            <a:cxnLst>
              <a:cxn ang="0">
                <a:pos x="connsiteX0" y="connsiteY0"/>
              </a:cxn>
              <a:cxn ang="0">
                <a:pos x="connsiteX1" y="connsiteY1"/>
              </a:cxn>
              <a:cxn ang="0">
                <a:pos x="connsiteX2" y="connsiteY2"/>
              </a:cxn>
            </a:cxnLst>
            <a:rect l="l" t="t" r="r" b="b"/>
            <a:pathLst>
              <a:path w="107950" h="1022350">
                <a:moveTo>
                  <a:pt x="0" y="1022350"/>
                </a:moveTo>
                <a:lnTo>
                  <a:pt x="107950" y="1022350"/>
                </a:lnTo>
                <a:lnTo>
                  <a:pt x="107950" y="0"/>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14" name="TextBox 13">
            <a:extLst>
              <a:ext uri="{FF2B5EF4-FFF2-40B4-BE49-F238E27FC236}">
                <a16:creationId xmlns:a16="http://schemas.microsoft.com/office/drawing/2014/main" id="{E5706595-374D-5E11-2F04-FE6E0286E0F3}"/>
              </a:ext>
            </a:extLst>
          </p:cNvPr>
          <p:cNvSpPr txBox="1"/>
          <p:nvPr/>
        </p:nvSpPr>
        <p:spPr bwMode="gray">
          <a:xfrm>
            <a:off x="7565434" y="6069918"/>
            <a:ext cx="517670" cy="304590"/>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Australia ~13M </a:t>
            </a:r>
          </a:p>
        </p:txBody>
      </p:sp>
      <p:sp>
        <p:nvSpPr>
          <p:cNvPr id="15" name="btfpNotesBox366383">
            <a:extLst>
              <a:ext uri="{FF2B5EF4-FFF2-40B4-BE49-F238E27FC236}">
                <a16:creationId xmlns:a16="http://schemas.microsoft.com/office/drawing/2014/main" id="{0F6BB880-48FF-15FF-3847-A4AB687FAF65}"/>
              </a:ext>
            </a:extLst>
          </p:cNvPr>
          <p:cNvSpPr txBox="1"/>
          <p:nvPr>
            <p:custDataLst>
              <p:tags r:id="rId1"/>
            </p:custDataLst>
          </p:nvPr>
        </p:nvSpPr>
        <p:spPr bwMode="gray">
          <a:xfrm>
            <a:off x="628245" y="6601991"/>
            <a:ext cx="11531600" cy="123111"/>
          </a:xfrm>
          <a:prstGeom prst="rect">
            <a:avLst/>
          </a:prstGeom>
          <a:noFill/>
        </p:spPr>
        <p:txBody>
          <a:bodyPr vert="horz" wrap="square" lIns="0" tIns="0" rIns="0" bIns="0" rtlCol="0" anchor="b">
            <a:spAutoFit/>
          </a:bodyPr>
          <a:lstStyle/>
          <a:p>
            <a:pPr marL="0" indent="0" defTabSz="609630">
              <a:spcBef>
                <a:spcPts val="0"/>
              </a:spcBef>
              <a:buNone/>
            </a:pPr>
            <a:r>
              <a:rPr lang="en-GB" sz="800">
                <a:solidFill>
                  <a:srgbClr val="000000"/>
                </a:solidFill>
                <a:latin typeface="Arial"/>
                <a:cs typeface="Arial"/>
              </a:rPr>
              <a:t>Note: Excludes profiles without a country information </a:t>
            </a:r>
          </a:p>
        </p:txBody>
      </p:sp>
      <p:sp>
        <p:nvSpPr>
          <p:cNvPr id="16" name="TextBox 15">
            <a:extLst>
              <a:ext uri="{FF2B5EF4-FFF2-40B4-BE49-F238E27FC236}">
                <a16:creationId xmlns:a16="http://schemas.microsoft.com/office/drawing/2014/main" id="{CF834E23-4DAD-11C5-9039-87758FAFC9B1}"/>
              </a:ext>
            </a:extLst>
          </p:cNvPr>
          <p:cNvSpPr txBox="1"/>
          <p:nvPr/>
        </p:nvSpPr>
        <p:spPr bwMode="gray">
          <a:xfrm>
            <a:off x="5211320" y="2624443"/>
            <a:ext cx="679426" cy="338642"/>
          </a:xfrm>
          <a:prstGeom prst="roundRect">
            <a:avLst/>
          </a:prstGeom>
          <a:solidFill>
            <a:srgbClr val="FFFFFF">
              <a:alpha val="75000"/>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Germany </a:t>
            </a:r>
            <a:r>
              <a:rPr lang="en-GB" sz="1000">
                <a:solidFill>
                  <a:srgbClr val="263238"/>
                </a:solidFill>
                <a:latin typeface="Graphik Regular" panose="020B0503030202060203" pitchFamily="34" charset="77"/>
                <a:cs typeface="Arial"/>
              </a:rPr>
              <a:t>~</a:t>
            </a:r>
            <a:r>
              <a:rPr lang="en-GB" sz="800">
                <a:solidFill>
                  <a:srgbClr val="263238"/>
                </a:solidFill>
                <a:latin typeface="Graphik Regular" panose="020B0503030202060203" pitchFamily="34" charset="77"/>
                <a:cs typeface="Arial"/>
              </a:rPr>
              <a:t>13M</a:t>
            </a:r>
          </a:p>
        </p:txBody>
      </p:sp>
      <p:sp>
        <p:nvSpPr>
          <p:cNvPr id="17" name="Freeform 390">
            <a:extLst>
              <a:ext uri="{FF2B5EF4-FFF2-40B4-BE49-F238E27FC236}">
                <a16:creationId xmlns:a16="http://schemas.microsoft.com/office/drawing/2014/main" id="{8142638F-8245-FE1F-7A11-1902CBF1379F}"/>
              </a:ext>
            </a:extLst>
          </p:cNvPr>
          <p:cNvSpPr/>
          <p:nvPr/>
        </p:nvSpPr>
        <p:spPr bwMode="gray">
          <a:xfrm>
            <a:off x="5893110" y="2810182"/>
            <a:ext cx="107950" cy="771525"/>
          </a:xfrm>
          <a:custGeom>
            <a:avLst/>
            <a:gdLst>
              <a:gd name="connsiteX0" fmla="*/ 0 w 107950"/>
              <a:gd name="connsiteY0" fmla="*/ 0 h 771525"/>
              <a:gd name="connsiteX1" fmla="*/ 107950 w 107950"/>
              <a:gd name="connsiteY1" fmla="*/ 0 h 771525"/>
              <a:gd name="connsiteX2" fmla="*/ 107950 w 107950"/>
              <a:gd name="connsiteY2" fmla="*/ 771525 h 771525"/>
            </a:gdLst>
            <a:ahLst/>
            <a:cxnLst>
              <a:cxn ang="0">
                <a:pos x="connsiteX0" y="connsiteY0"/>
              </a:cxn>
              <a:cxn ang="0">
                <a:pos x="connsiteX1" y="connsiteY1"/>
              </a:cxn>
              <a:cxn ang="0">
                <a:pos x="connsiteX2" y="connsiteY2"/>
              </a:cxn>
            </a:cxnLst>
            <a:rect l="l" t="t" r="r" b="b"/>
            <a:pathLst>
              <a:path w="107950" h="771525">
                <a:moveTo>
                  <a:pt x="0" y="0"/>
                </a:moveTo>
                <a:lnTo>
                  <a:pt x="107950" y="0"/>
                </a:lnTo>
                <a:lnTo>
                  <a:pt x="107950" y="771525"/>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18" name="TextBox 17">
            <a:extLst>
              <a:ext uri="{FF2B5EF4-FFF2-40B4-BE49-F238E27FC236}">
                <a16:creationId xmlns:a16="http://schemas.microsoft.com/office/drawing/2014/main" id="{7A655615-8874-054E-82AB-C6101558949B}"/>
              </a:ext>
            </a:extLst>
          </p:cNvPr>
          <p:cNvSpPr txBox="1"/>
          <p:nvPr/>
        </p:nvSpPr>
        <p:spPr bwMode="gray">
          <a:xfrm>
            <a:off x="4915674" y="3709389"/>
            <a:ext cx="417007" cy="304590"/>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France</a:t>
            </a:r>
            <a:br>
              <a:rPr lang="en-GB" sz="800">
                <a:solidFill>
                  <a:srgbClr val="263238"/>
                </a:solidFill>
                <a:latin typeface="Graphik Regular" panose="020B0503030202060203" pitchFamily="34" charset="77"/>
                <a:cs typeface="Arial"/>
              </a:rPr>
            </a:br>
            <a:r>
              <a:rPr lang="en-GB" sz="800">
                <a:solidFill>
                  <a:srgbClr val="263238"/>
                </a:solidFill>
                <a:latin typeface="Graphik Regular" panose="020B0503030202060203" pitchFamily="34" charset="77"/>
                <a:cs typeface="Arial"/>
              </a:rPr>
              <a:t>~24M</a:t>
            </a:r>
          </a:p>
        </p:txBody>
      </p:sp>
      <p:sp>
        <p:nvSpPr>
          <p:cNvPr id="19" name="Freeform 368">
            <a:extLst>
              <a:ext uri="{FF2B5EF4-FFF2-40B4-BE49-F238E27FC236}">
                <a16:creationId xmlns:a16="http://schemas.microsoft.com/office/drawing/2014/main" id="{9756FCB6-518B-AA5B-E948-81F414C356E4}"/>
              </a:ext>
            </a:extLst>
          </p:cNvPr>
          <p:cNvSpPr/>
          <p:nvPr/>
        </p:nvSpPr>
        <p:spPr bwMode="gray">
          <a:xfrm rot="10800000">
            <a:off x="5342529" y="3758652"/>
            <a:ext cx="417008" cy="103033"/>
          </a:xfrm>
          <a:custGeom>
            <a:avLst/>
            <a:gdLst>
              <a:gd name="connsiteX0" fmla="*/ 785813 w 785813"/>
              <a:gd name="connsiteY0" fmla="*/ 0 h 0"/>
              <a:gd name="connsiteX1" fmla="*/ 0 w 785813"/>
              <a:gd name="connsiteY1" fmla="*/ 0 h 0"/>
            </a:gdLst>
            <a:ahLst/>
            <a:cxnLst>
              <a:cxn ang="0">
                <a:pos x="connsiteX0" y="connsiteY0"/>
              </a:cxn>
              <a:cxn ang="0">
                <a:pos x="connsiteX1" y="connsiteY1"/>
              </a:cxn>
            </a:cxnLst>
            <a:rect l="l" t="t" r="r" b="b"/>
            <a:pathLst>
              <a:path w="785813">
                <a:moveTo>
                  <a:pt x="785813" y="0"/>
                </a:moveTo>
                <a:lnTo>
                  <a:pt x="0" y="0"/>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20" name="Freeform 390">
            <a:extLst>
              <a:ext uri="{FF2B5EF4-FFF2-40B4-BE49-F238E27FC236}">
                <a16:creationId xmlns:a16="http://schemas.microsoft.com/office/drawing/2014/main" id="{B28A0FD2-6976-C1CA-9B28-28A8FEBC15C5}"/>
              </a:ext>
            </a:extLst>
          </p:cNvPr>
          <p:cNvSpPr/>
          <p:nvPr/>
        </p:nvSpPr>
        <p:spPr bwMode="gray">
          <a:xfrm>
            <a:off x="5607980" y="3184068"/>
            <a:ext cx="121585" cy="416761"/>
          </a:xfrm>
          <a:custGeom>
            <a:avLst/>
            <a:gdLst>
              <a:gd name="connsiteX0" fmla="*/ 0 w 107950"/>
              <a:gd name="connsiteY0" fmla="*/ 0 h 771525"/>
              <a:gd name="connsiteX1" fmla="*/ 107950 w 107950"/>
              <a:gd name="connsiteY1" fmla="*/ 0 h 771525"/>
              <a:gd name="connsiteX2" fmla="*/ 107950 w 107950"/>
              <a:gd name="connsiteY2" fmla="*/ 771525 h 771525"/>
            </a:gdLst>
            <a:ahLst/>
            <a:cxnLst>
              <a:cxn ang="0">
                <a:pos x="connsiteX0" y="connsiteY0"/>
              </a:cxn>
              <a:cxn ang="0">
                <a:pos x="connsiteX1" y="connsiteY1"/>
              </a:cxn>
              <a:cxn ang="0">
                <a:pos x="connsiteX2" y="connsiteY2"/>
              </a:cxn>
            </a:cxnLst>
            <a:rect l="l" t="t" r="r" b="b"/>
            <a:pathLst>
              <a:path w="107950" h="771525">
                <a:moveTo>
                  <a:pt x="0" y="0"/>
                </a:moveTo>
                <a:lnTo>
                  <a:pt x="107950" y="0"/>
                </a:lnTo>
                <a:lnTo>
                  <a:pt x="107950" y="771525"/>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21" name="TextBox 20">
            <a:extLst>
              <a:ext uri="{FF2B5EF4-FFF2-40B4-BE49-F238E27FC236}">
                <a16:creationId xmlns:a16="http://schemas.microsoft.com/office/drawing/2014/main" id="{C9CAC2BA-9E83-DC07-888E-5494FC701978}"/>
              </a:ext>
            </a:extLst>
          </p:cNvPr>
          <p:cNvSpPr txBox="1"/>
          <p:nvPr/>
        </p:nvSpPr>
        <p:spPr bwMode="gray">
          <a:xfrm>
            <a:off x="4750402" y="3010068"/>
            <a:ext cx="857576" cy="338642"/>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United Kingdom</a:t>
            </a:r>
            <a:br>
              <a:rPr lang="en-GB" sz="800">
                <a:solidFill>
                  <a:srgbClr val="263238"/>
                </a:solidFill>
                <a:latin typeface="Graphik Regular" panose="020B0503030202060203" pitchFamily="34" charset="77"/>
                <a:cs typeface="Arial"/>
              </a:rPr>
            </a:br>
            <a:r>
              <a:rPr lang="en-GB" sz="1000">
                <a:solidFill>
                  <a:srgbClr val="263238"/>
                </a:solidFill>
                <a:latin typeface="Graphik Regular" panose="020B0503030202060203" pitchFamily="34" charset="77"/>
                <a:cs typeface="Arial"/>
              </a:rPr>
              <a:t>~</a:t>
            </a:r>
            <a:r>
              <a:rPr lang="en-GB" sz="800">
                <a:solidFill>
                  <a:srgbClr val="263238"/>
                </a:solidFill>
                <a:latin typeface="Graphik Regular" panose="020B0503030202060203" pitchFamily="34" charset="77"/>
                <a:cs typeface="Arial"/>
              </a:rPr>
              <a:t>32M</a:t>
            </a:r>
          </a:p>
        </p:txBody>
      </p:sp>
      <p:sp>
        <p:nvSpPr>
          <p:cNvPr id="22" name="TextBox 21">
            <a:extLst>
              <a:ext uri="{FF2B5EF4-FFF2-40B4-BE49-F238E27FC236}">
                <a16:creationId xmlns:a16="http://schemas.microsoft.com/office/drawing/2014/main" id="{594C848C-C81D-0A06-8BCA-D425170FA094}"/>
              </a:ext>
            </a:extLst>
          </p:cNvPr>
          <p:cNvSpPr txBox="1"/>
          <p:nvPr/>
        </p:nvSpPr>
        <p:spPr bwMode="gray">
          <a:xfrm>
            <a:off x="6254842" y="3800560"/>
            <a:ext cx="756420" cy="168383"/>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800">
                <a:latin typeface="+mj-lt"/>
              </a:defRPr>
            </a:lvl1pPr>
          </a:lstStyle>
          <a:p>
            <a:pPr defTabSz="609630">
              <a:spcBef>
                <a:spcPts val="0"/>
              </a:spcBef>
            </a:pPr>
            <a:r>
              <a:rPr lang="en-GB">
                <a:solidFill>
                  <a:srgbClr val="263238"/>
                </a:solidFill>
                <a:latin typeface="Graphik Regular" panose="020B0503030202060203" pitchFamily="34" charset="77"/>
                <a:cs typeface="Arial"/>
              </a:rPr>
              <a:t>Italy ~15M</a:t>
            </a:r>
          </a:p>
        </p:txBody>
      </p:sp>
      <p:sp>
        <p:nvSpPr>
          <p:cNvPr id="23" name="Freeform 340">
            <a:extLst>
              <a:ext uri="{FF2B5EF4-FFF2-40B4-BE49-F238E27FC236}">
                <a16:creationId xmlns:a16="http://schemas.microsoft.com/office/drawing/2014/main" id="{BBE47503-7E4B-79FF-1D55-E0B2950E4CD8}"/>
              </a:ext>
            </a:extLst>
          </p:cNvPr>
          <p:cNvSpPr/>
          <p:nvPr/>
        </p:nvSpPr>
        <p:spPr bwMode="gray">
          <a:xfrm>
            <a:off x="6072713" y="3900909"/>
            <a:ext cx="161925" cy="0"/>
          </a:xfrm>
          <a:custGeom>
            <a:avLst/>
            <a:gdLst>
              <a:gd name="connsiteX0" fmla="*/ 161925 w 161925"/>
              <a:gd name="connsiteY0" fmla="*/ 0 h 0"/>
              <a:gd name="connsiteX1" fmla="*/ 0 w 161925"/>
              <a:gd name="connsiteY1" fmla="*/ 0 h 0"/>
            </a:gdLst>
            <a:ahLst/>
            <a:cxnLst>
              <a:cxn ang="0">
                <a:pos x="connsiteX0" y="connsiteY0"/>
              </a:cxn>
              <a:cxn ang="0">
                <a:pos x="connsiteX1" y="connsiteY1"/>
              </a:cxn>
            </a:cxnLst>
            <a:rect l="l" t="t" r="r" b="b"/>
            <a:pathLst>
              <a:path w="161925">
                <a:moveTo>
                  <a:pt x="161925" y="0"/>
                </a:moveTo>
                <a:lnTo>
                  <a:pt x="0" y="0"/>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pic>
        <p:nvPicPr>
          <p:cNvPr id="3" name="Graphic 2">
            <a:extLst>
              <a:ext uri="{FF2B5EF4-FFF2-40B4-BE49-F238E27FC236}">
                <a16:creationId xmlns:a16="http://schemas.microsoft.com/office/drawing/2014/main" id="{7C34BEC5-395C-B90F-865F-D575B9C3F5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18288" y="409884"/>
            <a:ext cx="1066800" cy="221895"/>
          </a:xfrm>
          <a:prstGeom prst="rect">
            <a:avLst/>
          </a:prstGeom>
        </p:spPr>
      </p:pic>
      <p:sp>
        <p:nvSpPr>
          <p:cNvPr id="4" name="Subtitle 2">
            <a:extLst>
              <a:ext uri="{FF2B5EF4-FFF2-40B4-BE49-F238E27FC236}">
                <a16:creationId xmlns:a16="http://schemas.microsoft.com/office/drawing/2014/main" id="{B4EAECFA-AC92-7D3A-7BC6-ABD1C085E8B7}"/>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24" name="Straight Connector 23">
            <a:extLst>
              <a:ext uri="{FF2B5EF4-FFF2-40B4-BE49-F238E27FC236}">
                <a16:creationId xmlns:a16="http://schemas.microsoft.com/office/drawing/2014/main" id="{D5791399-5522-1E00-86CB-6A44F9D8A31C}"/>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D40BEAEB-3E48-3A6B-4958-A4378424B7D5}"/>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a:solidFill>
                  <a:srgbClr val="263238"/>
                </a:solidFill>
                <a:latin typeface="Graphik Regular" panose="020B0503030202060203" pitchFamily="34" charset="77"/>
              </a:rPr>
              <a:t>Data Coverage: Employee profiles by country</a:t>
            </a:r>
          </a:p>
        </p:txBody>
      </p:sp>
    </p:spTree>
    <p:extLst>
      <p:ext uri="{BB962C8B-B14F-4D97-AF65-F5344CB8AC3E}">
        <p14:creationId xmlns:p14="http://schemas.microsoft.com/office/powerpoint/2010/main" val="2160894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2FEDDB3-E465-3090-DAF0-8AED43F141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63744" y="1609722"/>
            <a:ext cx="6150454" cy="45613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348981-61A8-AC2E-6B22-BDC3A43DEA80}"/>
              </a:ext>
            </a:extLst>
          </p:cNvPr>
          <p:cNvSpPr txBox="1"/>
          <p:nvPr/>
        </p:nvSpPr>
        <p:spPr>
          <a:xfrm>
            <a:off x="531263" y="1608047"/>
            <a:ext cx="5564737" cy="493340"/>
          </a:xfrm>
          <a:prstGeom prst="rect">
            <a:avLst/>
          </a:prstGeom>
          <a:noFill/>
        </p:spPr>
        <p:txBody>
          <a:bodyPr wrap="square">
            <a:spAutoFit/>
          </a:bodyPr>
          <a:lstStyle/>
          <a:p>
            <a:pPr marL="0" indent="0">
              <a:lnSpc>
                <a:spcPct val="150000"/>
              </a:lnSpc>
              <a:buNone/>
            </a:pPr>
            <a:r>
              <a:rPr lang="en-US" sz="2000" b="1">
                <a:solidFill>
                  <a:srgbClr val="A80867"/>
                </a:solidFill>
                <a:latin typeface="Graphik Semibold" panose="020B0503030202060203" pitchFamily="34" charset="77"/>
              </a:rPr>
              <a:t>Unlock the power of workforce intelligence</a:t>
            </a:r>
          </a:p>
        </p:txBody>
      </p:sp>
      <p:sp>
        <p:nvSpPr>
          <p:cNvPr id="8" name="TextBox 7">
            <a:extLst>
              <a:ext uri="{FF2B5EF4-FFF2-40B4-BE49-F238E27FC236}">
                <a16:creationId xmlns:a16="http://schemas.microsoft.com/office/drawing/2014/main" id="{53708AFE-88B6-AA74-CA37-CD8ED187C308}"/>
              </a:ext>
            </a:extLst>
          </p:cNvPr>
          <p:cNvSpPr txBox="1"/>
          <p:nvPr/>
        </p:nvSpPr>
        <p:spPr bwMode="gray">
          <a:xfrm>
            <a:off x="1521669" y="2320744"/>
            <a:ext cx="4574331" cy="3139321"/>
          </a:xfrm>
          <a:prstGeom prst="rect">
            <a:avLst/>
          </a:prstGeom>
          <a:noFill/>
        </p:spPr>
        <p:txBody>
          <a:bodyPr wrap="square" lIns="36000" rIns="36000">
            <a:spAutoFit/>
          </a:bodyPr>
          <a:lstStyle/>
          <a:p>
            <a:pPr marL="0" indent="0">
              <a:spcBef>
                <a:spcPts val="1800"/>
              </a:spcBef>
              <a:buNone/>
            </a:pPr>
            <a:r>
              <a:rPr lang="en-US" sz="1400">
                <a:solidFill>
                  <a:schemeClr val="tx1">
                    <a:lumMod val="75000"/>
                    <a:lumOff val="25000"/>
                  </a:schemeClr>
                </a:solidFill>
                <a:latin typeface="Graphik Regular" panose="020B0503030202060203" pitchFamily="34" charset="77"/>
              </a:rPr>
              <a:t>Aura is a </a:t>
            </a:r>
            <a:r>
              <a:rPr lang="en-US" sz="1400">
                <a:solidFill>
                  <a:schemeClr val="tx1">
                    <a:lumMod val="75000"/>
                    <a:lumOff val="25000"/>
                  </a:schemeClr>
                </a:solidFill>
                <a:latin typeface="Graphik Medium" panose="020B0503030202060203" pitchFamily="34" charset="77"/>
              </a:rPr>
              <a:t>workforce insights &amp; analytics platform </a:t>
            </a:r>
            <a:br>
              <a:rPr lang="en-US" sz="1400">
                <a:solidFill>
                  <a:schemeClr val="tx1">
                    <a:lumMod val="75000"/>
                    <a:lumOff val="25000"/>
                  </a:schemeClr>
                </a:solidFill>
                <a:latin typeface="Graphik Medium" panose="020B0503030202060203" pitchFamily="34" charset="77"/>
              </a:rPr>
            </a:br>
            <a:r>
              <a:rPr lang="en-US" sz="1400">
                <a:solidFill>
                  <a:schemeClr val="tx1">
                    <a:lumMod val="75000"/>
                    <a:lumOff val="25000"/>
                  </a:schemeClr>
                </a:solidFill>
                <a:latin typeface="Graphik Regular" panose="020B0503030202060203" pitchFamily="34" charset="77"/>
              </a:rPr>
              <a:t>that provides the latest workforce intelligence to enable </a:t>
            </a:r>
            <a:r>
              <a:rPr lang="en-US" sz="1400">
                <a:solidFill>
                  <a:schemeClr val="tx1">
                    <a:lumMod val="75000"/>
                    <a:lumOff val="25000"/>
                  </a:schemeClr>
                </a:solidFill>
                <a:latin typeface="Graphik Medium" panose="020B0503030202060203" pitchFamily="34" charset="77"/>
              </a:rPr>
              <a:t>data-driven recommendations to clients </a:t>
            </a:r>
            <a:br>
              <a:rPr lang="en-US" sz="1400">
                <a:solidFill>
                  <a:schemeClr val="tx1">
                    <a:lumMod val="75000"/>
                    <a:lumOff val="25000"/>
                  </a:schemeClr>
                </a:solidFill>
                <a:latin typeface="Graphik Medium" panose="020B0503030202060203" pitchFamily="34" charset="77"/>
              </a:rPr>
            </a:br>
            <a:r>
              <a:rPr lang="en-US" sz="1400">
                <a:solidFill>
                  <a:schemeClr val="tx1">
                    <a:lumMod val="75000"/>
                    <a:lumOff val="25000"/>
                  </a:schemeClr>
                </a:solidFill>
                <a:latin typeface="Graphik Medium" panose="020B0503030202060203" pitchFamily="34" charset="77"/>
              </a:rPr>
              <a:t>in an efficient and cost-effective manner</a:t>
            </a:r>
          </a:p>
          <a:p>
            <a:pPr marL="0" indent="0">
              <a:spcBef>
                <a:spcPts val="1800"/>
              </a:spcBef>
              <a:buNone/>
            </a:pPr>
            <a:r>
              <a:rPr lang="en-US" sz="1400">
                <a:solidFill>
                  <a:schemeClr val="tx1">
                    <a:lumMod val="75000"/>
                    <a:lumOff val="25000"/>
                  </a:schemeClr>
                </a:solidFill>
                <a:latin typeface="Graphik Regular" panose="020B0503030202060203" pitchFamily="34" charset="77"/>
              </a:rPr>
              <a:t>Only recently has this </a:t>
            </a:r>
            <a:r>
              <a:rPr lang="en-US" sz="1400">
                <a:solidFill>
                  <a:schemeClr val="tx1">
                    <a:lumMod val="75000"/>
                    <a:lumOff val="25000"/>
                  </a:schemeClr>
                </a:solidFill>
                <a:latin typeface="Graphik Medium" panose="020B0503030202060203" pitchFamily="34" charset="77"/>
              </a:rPr>
              <a:t>powerful outside-in data </a:t>
            </a:r>
            <a:r>
              <a:rPr lang="en-US" sz="1400">
                <a:solidFill>
                  <a:schemeClr val="tx1">
                    <a:lumMod val="75000"/>
                    <a:lumOff val="25000"/>
                  </a:schemeClr>
                </a:solidFill>
                <a:latin typeface="Graphik Regular" panose="020B0503030202060203" pitchFamily="34" charset="77"/>
              </a:rPr>
              <a:t>become available and through Aura teams can </a:t>
            </a:r>
            <a:r>
              <a:rPr lang="en-US" sz="1400">
                <a:solidFill>
                  <a:schemeClr val="tx1">
                    <a:lumMod val="75000"/>
                    <a:lumOff val="25000"/>
                  </a:schemeClr>
                </a:solidFill>
                <a:latin typeface="Graphik Medium" panose="020B0503030202060203" pitchFamily="34" charset="77"/>
              </a:rPr>
              <a:t>uncover new insights </a:t>
            </a:r>
            <a:r>
              <a:rPr lang="en-US" sz="1400">
                <a:solidFill>
                  <a:schemeClr val="tx1">
                    <a:lumMod val="75000"/>
                    <a:lumOff val="25000"/>
                  </a:schemeClr>
                </a:solidFill>
                <a:latin typeface="Graphik Regular" panose="020B0503030202060203" pitchFamily="34" charset="77"/>
              </a:rPr>
              <a:t>that were previously unattainable</a:t>
            </a:r>
          </a:p>
          <a:p>
            <a:pPr marL="0" indent="0">
              <a:spcBef>
                <a:spcPts val="1800"/>
              </a:spcBef>
              <a:buNone/>
            </a:pPr>
            <a:r>
              <a:rPr lang="en-US" sz="1400">
                <a:solidFill>
                  <a:schemeClr val="tx1">
                    <a:lumMod val="75000"/>
                    <a:lumOff val="25000"/>
                  </a:schemeClr>
                </a:solidFill>
                <a:latin typeface="Graphik Regular" panose="020B0503030202060203" pitchFamily="34" charset="77"/>
              </a:rPr>
              <a:t>Insights can be used to </a:t>
            </a:r>
            <a:r>
              <a:rPr lang="en-US" sz="1400">
                <a:solidFill>
                  <a:schemeClr val="tx1">
                    <a:lumMod val="75000"/>
                    <a:lumOff val="25000"/>
                  </a:schemeClr>
                </a:solidFill>
                <a:latin typeface="Graphik Medium" panose="020B0503030202060203" pitchFamily="34" charset="77"/>
              </a:rPr>
              <a:t>enhance client proposals, due diligences and consulting projects</a:t>
            </a:r>
            <a:r>
              <a:rPr lang="en-US" sz="1400">
                <a:solidFill>
                  <a:schemeClr val="tx1">
                    <a:lumMod val="75000"/>
                    <a:lumOff val="25000"/>
                  </a:schemeClr>
                </a:solidFill>
                <a:latin typeface="Graphik Regular" panose="020B0503030202060203" pitchFamily="34" charset="77"/>
              </a:rPr>
              <a:t>, enabling teams to unlock revenue growth, reduce costs </a:t>
            </a:r>
            <a:br>
              <a:rPr lang="en-US" sz="1400">
                <a:solidFill>
                  <a:schemeClr val="tx1">
                    <a:lumMod val="75000"/>
                    <a:lumOff val="25000"/>
                  </a:schemeClr>
                </a:solidFill>
                <a:latin typeface="Graphik Regular" panose="020B0503030202060203" pitchFamily="34" charset="77"/>
              </a:rPr>
            </a:br>
            <a:r>
              <a:rPr lang="en-US" sz="1400">
                <a:solidFill>
                  <a:schemeClr val="tx1">
                    <a:lumMod val="75000"/>
                    <a:lumOff val="25000"/>
                  </a:schemeClr>
                </a:solidFill>
                <a:latin typeface="Graphik Regular" panose="020B0503030202060203" pitchFamily="34" charset="77"/>
              </a:rPr>
              <a:t>and minimize talent-related risks</a:t>
            </a:r>
          </a:p>
        </p:txBody>
      </p:sp>
      <p:pic>
        <p:nvPicPr>
          <p:cNvPr id="9" name="Graphic 8">
            <a:extLst>
              <a:ext uri="{FF2B5EF4-FFF2-40B4-BE49-F238E27FC236}">
                <a16:creationId xmlns:a16="http://schemas.microsoft.com/office/drawing/2014/main" id="{2B5785C2-F11E-EDD8-4A9F-C5D16C11C2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733" y="4579134"/>
            <a:ext cx="755657" cy="755657"/>
          </a:xfrm>
          <a:prstGeom prst="rect">
            <a:avLst/>
          </a:prstGeom>
        </p:spPr>
      </p:pic>
      <p:pic>
        <p:nvPicPr>
          <p:cNvPr id="10" name="Graphic 9">
            <a:extLst>
              <a:ext uri="{FF2B5EF4-FFF2-40B4-BE49-F238E27FC236}">
                <a16:creationId xmlns:a16="http://schemas.microsoft.com/office/drawing/2014/main" id="{72C62738-28C2-0E33-1F7C-C37A92E8E1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6239" y="3457008"/>
            <a:ext cx="846247" cy="846247"/>
          </a:xfrm>
          <a:prstGeom prst="rect">
            <a:avLst/>
          </a:prstGeom>
        </p:spPr>
      </p:pic>
      <p:pic>
        <p:nvPicPr>
          <p:cNvPr id="12" name="Graphic 11">
            <a:extLst>
              <a:ext uri="{FF2B5EF4-FFF2-40B4-BE49-F238E27FC236}">
                <a16:creationId xmlns:a16="http://schemas.microsoft.com/office/drawing/2014/main" id="{D9FD547D-C76B-D96D-5976-6FC28688B2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607" y="2409457"/>
            <a:ext cx="807828" cy="807828"/>
          </a:xfrm>
          <a:prstGeom prst="rect">
            <a:avLst/>
          </a:prstGeom>
        </p:spPr>
      </p:pic>
      <p:pic>
        <p:nvPicPr>
          <p:cNvPr id="11" name="Graphic 10">
            <a:extLst>
              <a:ext uri="{FF2B5EF4-FFF2-40B4-BE49-F238E27FC236}">
                <a16:creationId xmlns:a16="http://schemas.microsoft.com/office/drawing/2014/main" id="{6C319476-D8E8-3FFC-1374-4908C9A408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18288" y="409884"/>
            <a:ext cx="1066800" cy="221895"/>
          </a:xfrm>
          <a:prstGeom prst="rect">
            <a:avLst/>
          </a:prstGeom>
        </p:spPr>
      </p:pic>
      <p:sp>
        <p:nvSpPr>
          <p:cNvPr id="13" name="Subtitle 2">
            <a:extLst>
              <a:ext uri="{FF2B5EF4-FFF2-40B4-BE49-F238E27FC236}">
                <a16:creationId xmlns:a16="http://schemas.microsoft.com/office/drawing/2014/main" id="{2771DE49-783C-D839-8DE2-156675A8ADC3}"/>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14" name="Straight Connector 13">
            <a:extLst>
              <a:ext uri="{FF2B5EF4-FFF2-40B4-BE49-F238E27FC236}">
                <a16:creationId xmlns:a16="http://schemas.microsoft.com/office/drawing/2014/main" id="{E8ACB34C-0BE0-4489-BBCA-D72C8CE6E241}"/>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2EB5BE4-6602-AF2C-B295-6F13F5202FB1}"/>
              </a:ext>
            </a:extLst>
          </p:cNvPr>
          <p:cNvSpPr txBox="1"/>
          <p:nvPr/>
        </p:nvSpPr>
        <p:spPr>
          <a:xfrm>
            <a:off x="531264" y="855423"/>
            <a:ext cx="9864594" cy="400110"/>
          </a:xfrm>
          <a:prstGeom prst="rect">
            <a:avLst/>
          </a:prstGeom>
          <a:noFill/>
        </p:spPr>
        <p:txBody>
          <a:bodyPr wrap="square">
            <a:spAutoFit/>
          </a:bodyPr>
          <a:lstStyle/>
          <a:p>
            <a:pPr marL="0" indent="0">
              <a:buNone/>
            </a:pPr>
            <a:r>
              <a:rPr lang="en-US" sz="2000">
                <a:latin typeface="Graphik Regular" panose="020B0503030202060203" pitchFamily="34" charset="77"/>
              </a:rPr>
              <a:t>Aura is the premier SaaS workforce analytics and insights platform</a:t>
            </a:r>
            <a:endParaRPr lang="en-US" sz="2000">
              <a:solidFill>
                <a:srgbClr val="263238"/>
              </a:solidFill>
              <a:latin typeface="Graphik Regular" panose="020B0503030202060203" pitchFamily="34" charset="77"/>
            </a:endParaRPr>
          </a:p>
        </p:txBody>
      </p:sp>
    </p:spTree>
    <p:extLst>
      <p:ext uri="{BB962C8B-B14F-4D97-AF65-F5344CB8AC3E}">
        <p14:creationId xmlns:p14="http://schemas.microsoft.com/office/powerpoint/2010/main" val="1428098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314A1C-2DD8-BBBE-2C78-D3D4CB756ACB}"/>
              </a:ext>
            </a:extLst>
          </p:cNvPr>
          <p:cNvPicPr>
            <a:picLocks noChangeAspect="1"/>
          </p:cNvPicPr>
          <p:nvPr/>
        </p:nvPicPr>
        <p:blipFill>
          <a:blip r:embed="rId3">
            <a:alphaModFix/>
          </a:blip>
          <a:stretch>
            <a:fillRect/>
          </a:stretch>
        </p:blipFill>
        <p:spPr>
          <a:xfrm>
            <a:off x="1636295" y="1205533"/>
            <a:ext cx="8621580" cy="5493958"/>
          </a:xfrm>
          <a:prstGeom prst="rect">
            <a:avLst/>
          </a:prstGeom>
          <a:ln>
            <a:noFill/>
          </a:ln>
        </p:spPr>
      </p:pic>
      <p:sp>
        <p:nvSpPr>
          <p:cNvPr id="4" name="TextBox 3">
            <a:extLst>
              <a:ext uri="{FF2B5EF4-FFF2-40B4-BE49-F238E27FC236}">
                <a16:creationId xmlns:a16="http://schemas.microsoft.com/office/drawing/2014/main" id="{ECCD2423-45B3-B678-FC5B-0B5FAA91A034}"/>
              </a:ext>
            </a:extLst>
          </p:cNvPr>
          <p:cNvSpPr txBox="1"/>
          <p:nvPr/>
        </p:nvSpPr>
        <p:spPr bwMode="gray">
          <a:xfrm>
            <a:off x="2656091" y="2963230"/>
            <a:ext cx="680848" cy="474849"/>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United States</a:t>
            </a:r>
            <a:br>
              <a:rPr lang="en-GB" sz="800">
                <a:solidFill>
                  <a:srgbClr val="263238"/>
                </a:solidFill>
                <a:latin typeface="Graphik Regular" panose="020B0503030202060203" pitchFamily="34" charset="77"/>
                <a:cs typeface="Arial"/>
              </a:rPr>
            </a:br>
            <a:r>
              <a:rPr lang="en-GB" sz="1000">
                <a:solidFill>
                  <a:srgbClr val="263238"/>
                </a:solidFill>
                <a:latin typeface="Graphik Regular" panose="020B0503030202060203" pitchFamily="34" charset="77"/>
                <a:cs typeface="Arial"/>
              </a:rPr>
              <a:t>~</a:t>
            </a:r>
            <a:r>
              <a:rPr lang="en-GB" sz="800">
                <a:solidFill>
                  <a:srgbClr val="263238"/>
                </a:solidFill>
                <a:latin typeface="Graphik Regular" panose="020B0503030202060203" pitchFamily="34" charset="77"/>
                <a:cs typeface="Arial"/>
              </a:rPr>
              <a:t>196M</a:t>
            </a:r>
          </a:p>
        </p:txBody>
      </p:sp>
      <p:sp>
        <p:nvSpPr>
          <p:cNvPr id="24" name="Freeform 390">
            <a:extLst>
              <a:ext uri="{FF2B5EF4-FFF2-40B4-BE49-F238E27FC236}">
                <a16:creationId xmlns:a16="http://schemas.microsoft.com/office/drawing/2014/main" id="{3ED3B138-533D-D3D6-447B-ABF729271B83}"/>
              </a:ext>
            </a:extLst>
          </p:cNvPr>
          <p:cNvSpPr/>
          <p:nvPr/>
        </p:nvSpPr>
        <p:spPr bwMode="gray">
          <a:xfrm>
            <a:off x="3353950" y="3136808"/>
            <a:ext cx="107950" cy="771525"/>
          </a:xfrm>
          <a:custGeom>
            <a:avLst/>
            <a:gdLst>
              <a:gd name="connsiteX0" fmla="*/ 0 w 107950"/>
              <a:gd name="connsiteY0" fmla="*/ 0 h 771525"/>
              <a:gd name="connsiteX1" fmla="*/ 107950 w 107950"/>
              <a:gd name="connsiteY1" fmla="*/ 0 h 771525"/>
              <a:gd name="connsiteX2" fmla="*/ 107950 w 107950"/>
              <a:gd name="connsiteY2" fmla="*/ 771525 h 771525"/>
            </a:gdLst>
            <a:ahLst/>
            <a:cxnLst>
              <a:cxn ang="0">
                <a:pos x="connsiteX0" y="connsiteY0"/>
              </a:cxn>
              <a:cxn ang="0">
                <a:pos x="connsiteX1" y="connsiteY1"/>
              </a:cxn>
              <a:cxn ang="0">
                <a:pos x="connsiteX2" y="connsiteY2"/>
              </a:cxn>
            </a:cxnLst>
            <a:rect l="l" t="t" r="r" b="b"/>
            <a:pathLst>
              <a:path w="107950" h="771525">
                <a:moveTo>
                  <a:pt x="0" y="0"/>
                </a:moveTo>
                <a:lnTo>
                  <a:pt x="107950" y="0"/>
                </a:lnTo>
                <a:lnTo>
                  <a:pt x="107950" y="771525"/>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25" name="TextBox 24">
            <a:extLst>
              <a:ext uri="{FF2B5EF4-FFF2-40B4-BE49-F238E27FC236}">
                <a16:creationId xmlns:a16="http://schemas.microsoft.com/office/drawing/2014/main" id="{08350A9D-BD5B-9BB1-6284-65E56191EAB3}"/>
              </a:ext>
            </a:extLst>
          </p:cNvPr>
          <p:cNvSpPr txBox="1"/>
          <p:nvPr/>
        </p:nvSpPr>
        <p:spPr bwMode="gray">
          <a:xfrm>
            <a:off x="5211320" y="2609679"/>
            <a:ext cx="679426" cy="338642"/>
          </a:xfrm>
          <a:prstGeom prst="roundRect">
            <a:avLst/>
          </a:prstGeom>
          <a:no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Germany </a:t>
            </a:r>
            <a:r>
              <a:rPr lang="en-GB" sz="1000">
                <a:solidFill>
                  <a:srgbClr val="263238"/>
                </a:solidFill>
                <a:latin typeface="Graphik Regular" panose="020B0503030202060203" pitchFamily="34" charset="77"/>
                <a:cs typeface="Arial"/>
              </a:rPr>
              <a:t>~</a:t>
            </a:r>
            <a:r>
              <a:rPr lang="en-GB" sz="800">
                <a:solidFill>
                  <a:srgbClr val="263238"/>
                </a:solidFill>
                <a:latin typeface="Graphik Regular" panose="020B0503030202060203" pitchFamily="34" charset="77"/>
                <a:cs typeface="Arial"/>
              </a:rPr>
              <a:t>54M</a:t>
            </a:r>
          </a:p>
        </p:txBody>
      </p:sp>
      <p:sp>
        <p:nvSpPr>
          <p:cNvPr id="26" name="Freeform 390">
            <a:extLst>
              <a:ext uri="{FF2B5EF4-FFF2-40B4-BE49-F238E27FC236}">
                <a16:creationId xmlns:a16="http://schemas.microsoft.com/office/drawing/2014/main" id="{F0577381-96F0-28D0-8FCB-12BD4F01B485}"/>
              </a:ext>
            </a:extLst>
          </p:cNvPr>
          <p:cNvSpPr/>
          <p:nvPr/>
        </p:nvSpPr>
        <p:spPr bwMode="gray">
          <a:xfrm>
            <a:off x="5893110" y="2795418"/>
            <a:ext cx="107950" cy="771525"/>
          </a:xfrm>
          <a:custGeom>
            <a:avLst/>
            <a:gdLst>
              <a:gd name="connsiteX0" fmla="*/ 0 w 107950"/>
              <a:gd name="connsiteY0" fmla="*/ 0 h 771525"/>
              <a:gd name="connsiteX1" fmla="*/ 107950 w 107950"/>
              <a:gd name="connsiteY1" fmla="*/ 0 h 771525"/>
              <a:gd name="connsiteX2" fmla="*/ 107950 w 107950"/>
              <a:gd name="connsiteY2" fmla="*/ 771525 h 771525"/>
            </a:gdLst>
            <a:ahLst/>
            <a:cxnLst>
              <a:cxn ang="0">
                <a:pos x="connsiteX0" y="connsiteY0"/>
              </a:cxn>
              <a:cxn ang="0">
                <a:pos x="connsiteX1" y="connsiteY1"/>
              </a:cxn>
              <a:cxn ang="0">
                <a:pos x="connsiteX2" y="connsiteY2"/>
              </a:cxn>
            </a:cxnLst>
            <a:rect l="l" t="t" r="r" b="b"/>
            <a:pathLst>
              <a:path w="107950" h="771525">
                <a:moveTo>
                  <a:pt x="0" y="0"/>
                </a:moveTo>
                <a:lnTo>
                  <a:pt x="107950" y="0"/>
                </a:lnTo>
                <a:lnTo>
                  <a:pt x="107950" y="771525"/>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27" name="TextBox 26">
            <a:extLst>
              <a:ext uri="{FF2B5EF4-FFF2-40B4-BE49-F238E27FC236}">
                <a16:creationId xmlns:a16="http://schemas.microsoft.com/office/drawing/2014/main" id="{DF8555E3-8C77-D916-6F47-656D6BE9FD82}"/>
              </a:ext>
            </a:extLst>
          </p:cNvPr>
          <p:cNvSpPr txBox="1"/>
          <p:nvPr/>
        </p:nvSpPr>
        <p:spPr bwMode="gray">
          <a:xfrm>
            <a:off x="7360616" y="3658543"/>
            <a:ext cx="517670" cy="304590"/>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India ~19M </a:t>
            </a:r>
          </a:p>
        </p:txBody>
      </p:sp>
      <p:sp>
        <p:nvSpPr>
          <p:cNvPr id="28" name="Freeform 342">
            <a:extLst>
              <a:ext uri="{FF2B5EF4-FFF2-40B4-BE49-F238E27FC236}">
                <a16:creationId xmlns:a16="http://schemas.microsoft.com/office/drawing/2014/main" id="{C16963FD-E0B0-4EC5-88B4-283CA6AAB89E}"/>
              </a:ext>
            </a:extLst>
          </p:cNvPr>
          <p:cNvSpPr/>
          <p:nvPr/>
        </p:nvSpPr>
        <p:spPr bwMode="gray">
          <a:xfrm>
            <a:off x="7538428" y="3999215"/>
            <a:ext cx="80653" cy="357114"/>
          </a:xfrm>
          <a:custGeom>
            <a:avLst/>
            <a:gdLst>
              <a:gd name="connsiteX0" fmla="*/ 0 w 0"/>
              <a:gd name="connsiteY0" fmla="*/ 0 h 111919"/>
              <a:gd name="connsiteX1" fmla="*/ 0 w 0"/>
              <a:gd name="connsiteY1" fmla="*/ 111919 h 111919"/>
            </a:gdLst>
            <a:ahLst/>
            <a:cxnLst>
              <a:cxn ang="0">
                <a:pos x="connsiteX0" y="connsiteY0"/>
              </a:cxn>
              <a:cxn ang="0">
                <a:pos x="connsiteX1" y="connsiteY1"/>
              </a:cxn>
            </a:cxnLst>
            <a:rect l="l" t="t" r="r" b="b"/>
            <a:pathLst>
              <a:path h="111919">
                <a:moveTo>
                  <a:pt x="0" y="0"/>
                </a:moveTo>
                <a:lnTo>
                  <a:pt x="0" y="111919"/>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29" name="TextBox 28">
            <a:extLst>
              <a:ext uri="{FF2B5EF4-FFF2-40B4-BE49-F238E27FC236}">
                <a16:creationId xmlns:a16="http://schemas.microsoft.com/office/drawing/2014/main" id="{AA490CF3-9E9A-7802-C6D7-F552794A6B40}"/>
              </a:ext>
            </a:extLst>
          </p:cNvPr>
          <p:cNvSpPr txBox="1"/>
          <p:nvPr/>
        </p:nvSpPr>
        <p:spPr bwMode="gray">
          <a:xfrm>
            <a:off x="5033051" y="5123401"/>
            <a:ext cx="417007" cy="304590"/>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Brazil</a:t>
            </a:r>
            <a:br>
              <a:rPr lang="en-GB" sz="800">
                <a:solidFill>
                  <a:srgbClr val="263238"/>
                </a:solidFill>
                <a:latin typeface="Graphik Regular" panose="020B0503030202060203" pitchFamily="34" charset="77"/>
                <a:cs typeface="Arial"/>
              </a:rPr>
            </a:br>
            <a:r>
              <a:rPr lang="en-GB" sz="800">
                <a:solidFill>
                  <a:srgbClr val="263238"/>
                </a:solidFill>
                <a:latin typeface="Graphik Regular" panose="020B0503030202060203" pitchFamily="34" charset="77"/>
                <a:cs typeface="Arial"/>
              </a:rPr>
              <a:t>~11M</a:t>
            </a:r>
          </a:p>
        </p:txBody>
      </p:sp>
      <p:sp>
        <p:nvSpPr>
          <p:cNvPr id="30" name="Freeform 368">
            <a:extLst>
              <a:ext uri="{FF2B5EF4-FFF2-40B4-BE49-F238E27FC236}">
                <a16:creationId xmlns:a16="http://schemas.microsoft.com/office/drawing/2014/main" id="{3AC612C2-F5C0-41E2-C4AC-B764F2A85303}"/>
              </a:ext>
            </a:extLst>
          </p:cNvPr>
          <p:cNvSpPr/>
          <p:nvPr/>
        </p:nvSpPr>
        <p:spPr bwMode="gray">
          <a:xfrm>
            <a:off x="4616042" y="5224620"/>
            <a:ext cx="417008" cy="103033"/>
          </a:xfrm>
          <a:custGeom>
            <a:avLst/>
            <a:gdLst>
              <a:gd name="connsiteX0" fmla="*/ 785813 w 785813"/>
              <a:gd name="connsiteY0" fmla="*/ 0 h 0"/>
              <a:gd name="connsiteX1" fmla="*/ 0 w 785813"/>
              <a:gd name="connsiteY1" fmla="*/ 0 h 0"/>
            </a:gdLst>
            <a:ahLst/>
            <a:cxnLst>
              <a:cxn ang="0">
                <a:pos x="connsiteX0" y="connsiteY0"/>
              </a:cxn>
              <a:cxn ang="0">
                <a:pos x="connsiteX1" y="connsiteY1"/>
              </a:cxn>
            </a:cxnLst>
            <a:rect l="l" t="t" r="r" b="b"/>
            <a:pathLst>
              <a:path w="785813">
                <a:moveTo>
                  <a:pt x="785813" y="0"/>
                </a:moveTo>
                <a:lnTo>
                  <a:pt x="0" y="0"/>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31" name="TextBox 30">
            <a:extLst>
              <a:ext uri="{FF2B5EF4-FFF2-40B4-BE49-F238E27FC236}">
                <a16:creationId xmlns:a16="http://schemas.microsoft.com/office/drawing/2014/main" id="{77119A7B-445B-9C53-96B6-3D5892FA81FF}"/>
              </a:ext>
            </a:extLst>
          </p:cNvPr>
          <p:cNvSpPr txBox="1"/>
          <p:nvPr/>
        </p:nvSpPr>
        <p:spPr bwMode="gray">
          <a:xfrm>
            <a:off x="4915674" y="3694625"/>
            <a:ext cx="417007" cy="304590"/>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France</a:t>
            </a:r>
            <a:br>
              <a:rPr lang="en-GB" sz="800">
                <a:solidFill>
                  <a:srgbClr val="263238"/>
                </a:solidFill>
                <a:latin typeface="Graphik Regular" panose="020B0503030202060203" pitchFamily="34" charset="77"/>
                <a:cs typeface="Arial"/>
              </a:rPr>
            </a:br>
            <a:r>
              <a:rPr lang="en-GB" sz="800">
                <a:solidFill>
                  <a:srgbClr val="263238"/>
                </a:solidFill>
                <a:latin typeface="Graphik Regular" panose="020B0503030202060203" pitchFamily="34" charset="77"/>
                <a:cs typeface="Arial"/>
              </a:rPr>
              <a:t>~43M</a:t>
            </a:r>
          </a:p>
        </p:txBody>
      </p:sp>
      <p:sp>
        <p:nvSpPr>
          <p:cNvPr id="32" name="Freeform 368">
            <a:extLst>
              <a:ext uri="{FF2B5EF4-FFF2-40B4-BE49-F238E27FC236}">
                <a16:creationId xmlns:a16="http://schemas.microsoft.com/office/drawing/2014/main" id="{2A11EEA4-CF6D-DCB6-FB00-1A3CEAC7E102}"/>
              </a:ext>
            </a:extLst>
          </p:cNvPr>
          <p:cNvSpPr/>
          <p:nvPr/>
        </p:nvSpPr>
        <p:spPr bwMode="gray">
          <a:xfrm rot="10800000">
            <a:off x="5342529" y="3743888"/>
            <a:ext cx="417008" cy="103033"/>
          </a:xfrm>
          <a:custGeom>
            <a:avLst/>
            <a:gdLst>
              <a:gd name="connsiteX0" fmla="*/ 785813 w 785813"/>
              <a:gd name="connsiteY0" fmla="*/ 0 h 0"/>
              <a:gd name="connsiteX1" fmla="*/ 0 w 785813"/>
              <a:gd name="connsiteY1" fmla="*/ 0 h 0"/>
            </a:gdLst>
            <a:ahLst/>
            <a:cxnLst>
              <a:cxn ang="0">
                <a:pos x="connsiteX0" y="connsiteY0"/>
              </a:cxn>
              <a:cxn ang="0">
                <a:pos x="connsiteX1" y="connsiteY1"/>
              </a:cxn>
            </a:cxnLst>
            <a:rect l="l" t="t" r="r" b="b"/>
            <a:pathLst>
              <a:path w="785813">
                <a:moveTo>
                  <a:pt x="785813" y="0"/>
                </a:moveTo>
                <a:lnTo>
                  <a:pt x="0" y="0"/>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33" name="Freeform 390">
            <a:extLst>
              <a:ext uri="{FF2B5EF4-FFF2-40B4-BE49-F238E27FC236}">
                <a16:creationId xmlns:a16="http://schemas.microsoft.com/office/drawing/2014/main" id="{C3674556-8C2D-B4E6-4262-DCEDDAD560B2}"/>
              </a:ext>
            </a:extLst>
          </p:cNvPr>
          <p:cNvSpPr/>
          <p:nvPr/>
        </p:nvSpPr>
        <p:spPr bwMode="gray">
          <a:xfrm>
            <a:off x="5607980" y="3169304"/>
            <a:ext cx="121585" cy="416761"/>
          </a:xfrm>
          <a:custGeom>
            <a:avLst/>
            <a:gdLst>
              <a:gd name="connsiteX0" fmla="*/ 0 w 107950"/>
              <a:gd name="connsiteY0" fmla="*/ 0 h 771525"/>
              <a:gd name="connsiteX1" fmla="*/ 107950 w 107950"/>
              <a:gd name="connsiteY1" fmla="*/ 0 h 771525"/>
              <a:gd name="connsiteX2" fmla="*/ 107950 w 107950"/>
              <a:gd name="connsiteY2" fmla="*/ 771525 h 771525"/>
            </a:gdLst>
            <a:ahLst/>
            <a:cxnLst>
              <a:cxn ang="0">
                <a:pos x="connsiteX0" y="connsiteY0"/>
              </a:cxn>
              <a:cxn ang="0">
                <a:pos x="connsiteX1" y="connsiteY1"/>
              </a:cxn>
              <a:cxn ang="0">
                <a:pos x="connsiteX2" y="connsiteY2"/>
              </a:cxn>
            </a:cxnLst>
            <a:rect l="l" t="t" r="r" b="b"/>
            <a:pathLst>
              <a:path w="107950" h="771525">
                <a:moveTo>
                  <a:pt x="0" y="0"/>
                </a:moveTo>
                <a:lnTo>
                  <a:pt x="107950" y="0"/>
                </a:lnTo>
                <a:lnTo>
                  <a:pt x="107950" y="771525"/>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34" name="TextBox 33">
            <a:extLst>
              <a:ext uri="{FF2B5EF4-FFF2-40B4-BE49-F238E27FC236}">
                <a16:creationId xmlns:a16="http://schemas.microsoft.com/office/drawing/2014/main" id="{F2B6894E-BC1B-C20C-3C8D-91DFDBE8E4A0}"/>
              </a:ext>
            </a:extLst>
          </p:cNvPr>
          <p:cNvSpPr txBox="1"/>
          <p:nvPr/>
        </p:nvSpPr>
        <p:spPr bwMode="gray">
          <a:xfrm>
            <a:off x="4750402" y="2995304"/>
            <a:ext cx="857576" cy="338642"/>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United Kingdom</a:t>
            </a:r>
            <a:br>
              <a:rPr lang="en-GB" sz="800">
                <a:solidFill>
                  <a:srgbClr val="263238"/>
                </a:solidFill>
                <a:latin typeface="Graphik Regular" panose="020B0503030202060203" pitchFamily="34" charset="77"/>
                <a:cs typeface="Arial"/>
              </a:rPr>
            </a:br>
            <a:r>
              <a:rPr lang="en-GB" sz="1000">
                <a:solidFill>
                  <a:srgbClr val="263238"/>
                </a:solidFill>
                <a:latin typeface="Graphik Regular" panose="020B0503030202060203" pitchFamily="34" charset="77"/>
                <a:cs typeface="Arial"/>
              </a:rPr>
              <a:t>~</a:t>
            </a:r>
            <a:r>
              <a:rPr lang="en-GB" sz="800">
                <a:solidFill>
                  <a:srgbClr val="263238"/>
                </a:solidFill>
                <a:latin typeface="Graphik Regular" panose="020B0503030202060203" pitchFamily="34" charset="77"/>
                <a:cs typeface="Arial"/>
              </a:rPr>
              <a:t>47M</a:t>
            </a:r>
          </a:p>
        </p:txBody>
      </p:sp>
      <p:sp>
        <p:nvSpPr>
          <p:cNvPr id="35" name="TextBox 34">
            <a:extLst>
              <a:ext uri="{FF2B5EF4-FFF2-40B4-BE49-F238E27FC236}">
                <a16:creationId xmlns:a16="http://schemas.microsoft.com/office/drawing/2014/main" id="{329942C8-6C4E-BD7F-2F93-44A05F1A4B94}"/>
              </a:ext>
            </a:extLst>
          </p:cNvPr>
          <p:cNvSpPr txBox="1"/>
          <p:nvPr/>
        </p:nvSpPr>
        <p:spPr bwMode="gray">
          <a:xfrm>
            <a:off x="6254842" y="3785796"/>
            <a:ext cx="756420" cy="168383"/>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800">
                <a:latin typeface="+mj-lt"/>
              </a:defRPr>
            </a:lvl1pPr>
          </a:lstStyle>
          <a:p>
            <a:pPr defTabSz="609630">
              <a:spcBef>
                <a:spcPts val="0"/>
              </a:spcBef>
            </a:pPr>
            <a:r>
              <a:rPr lang="en-GB">
                <a:solidFill>
                  <a:srgbClr val="263238"/>
                </a:solidFill>
                <a:latin typeface="Graphik Regular" panose="020B0503030202060203" pitchFamily="34" charset="77"/>
                <a:cs typeface="Arial"/>
              </a:rPr>
              <a:t>Italy ~10M</a:t>
            </a:r>
          </a:p>
        </p:txBody>
      </p:sp>
      <p:sp>
        <p:nvSpPr>
          <p:cNvPr id="36" name="Freeform 340">
            <a:extLst>
              <a:ext uri="{FF2B5EF4-FFF2-40B4-BE49-F238E27FC236}">
                <a16:creationId xmlns:a16="http://schemas.microsoft.com/office/drawing/2014/main" id="{63F40B63-3EEB-4EF0-F8E3-95E86F5005AE}"/>
              </a:ext>
            </a:extLst>
          </p:cNvPr>
          <p:cNvSpPr/>
          <p:nvPr/>
        </p:nvSpPr>
        <p:spPr bwMode="gray">
          <a:xfrm>
            <a:off x="6072713" y="3886145"/>
            <a:ext cx="161925" cy="0"/>
          </a:xfrm>
          <a:custGeom>
            <a:avLst/>
            <a:gdLst>
              <a:gd name="connsiteX0" fmla="*/ 161925 w 161925"/>
              <a:gd name="connsiteY0" fmla="*/ 0 h 0"/>
              <a:gd name="connsiteX1" fmla="*/ 0 w 161925"/>
              <a:gd name="connsiteY1" fmla="*/ 0 h 0"/>
            </a:gdLst>
            <a:ahLst/>
            <a:cxnLst>
              <a:cxn ang="0">
                <a:pos x="connsiteX0" y="connsiteY0"/>
              </a:cxn>
              <a:cxn ang="0">
                <a:pos x="connsiteX1" y="connsiteY1"/>
              </a:cxn>
            </a:cxnLst>
            <a:rect l="l" t="t" r="r" b="b"/>
            <a:pathLst>
              <a:path w="161925">
                <a:moveTo>
                  <a:pt x="161925" y="0"/>
                </a:moveTo>
                <a:lnTo>
                  <a:pt x="0" y="0"/>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pic>
        <p:nvPicPr>
          <p:cNvPr id="6" name="Graphic 5">
            <a:extLst>
              <a:ext uri="{FF2B5EF4-FFF2-40B4-BE49-F238E27FC236}">
                <a16:creationId xmlns:a16="http://schemas.microsoft.com/office/drawing/2014/main" id="{E0732C27-E56A-8224-C80C-A1B07FF11B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18288" y="409884"/>
            <a:ext cx="1066800" cy="221895"/>
          </a:xfrm>
          <a:prstGeom prst="rect">
            <a:avLst/>
          </a:prstGeom>
        </p:spPr>
      </p:pic>
      <p:sp>
        <p:nvSpPr>
          <p:cNvPr id="7" name="Subtitle 2">
            <a:extLst>
              <a:ext uri="{FF2B5EF4-FFF2-40B4-BE49-F238E27FC236}">
                <a16:creationId xmlns:a16="http://schemas.microsoft.com/office/drawing/2014/main" id="{1EFD480E-947E-4FB9-4E02-9771B9A125D4}"/>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8" name="Straight Connector 7">
            <a:extLst>
              <a:ext uri="{FF2B5EF4-FFF2-40B4-BE49-F238E27FC236}">
                <a16:creationId xmlns:a16="http://schemas.microsoft.com/office/drawing/2014/main" id="{44504D07-CDA2-6FA7-5191-49F5461D222A}"/>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6AA5DF0F-2388-FEB3-AAF2-44279AA90C5D}"/>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a:solidFill>
                  <a:srgbClr val="263238"/>
                </a:solidFill>
                <a:latin typeface="Graphik Regular" panose="020B0503030202060203" pitchFamily="34" charset="77"/>
              </a:rPr>
              <a:t>Data Coverage: Job postings by country</a:t>
            </a:r>
          </a:p>
        </p:txBody>
      </p:sp>
      <p:sp>
        <p:nvSpPr>
          <p:cNvPr id="15" name="btfpNotesBox366383">
            <a:extLst>
              <a:ext uri="{FF2B5EF4-FFF2-40B4-BE49-F238E27FC236}">
                <a16:creationId xmlns:a16="http://schemas.microsoft.com/office/drawing/2014/main" id="{0F6BB880-48FF-15FF-3847-A4AB687FAF65}"/>
              </a:ext>
            </a:extLst>
          </p:cNvPr>
          <p:cNvSpPr txBox="1"/>
          <p:nvPr>
            <p:custDataLst>
              <p:tags r:id="rId1"/>
            </p:custDataLst>
          </p:nvPr>
        </p:nvSpPr>
        <p:spPr bwMode="gray">
          <a:xfrm>
            <a:off x="628245" y="6601991"/>
            <a:ext cx="11531600" cy="123111"/>
          </a:xfrm>
          <a:prstGeom prst="rect">
            <a:avLst/>
          </a:prstGeom>
          <a:noFill/>
        </p:spPr>
        <p:txBody>
          <a:bodyPr vert="horz" wrap="square" lIns="0" tIns="0" rIns="0" bIns="0" rtlCol="0" anchor="b">
            <a:spAutoFit/>
          </a:bodyPr>
          <a:lstStyle/>
          <a:p>
            <a:pPr marL="0" indent="0" defTabSz="609630">
              <a:spcBef>
                <a:spcPts val="0"/>
              </a:spcBef>
              <a:buNone/>
            </a:pPr>
            <a:r>
              <a:rPr lang="en-GB" sz="800">
                <a:solidFill>
                  <a:srgbClr val="000000"/>
                </a:solidFill>
                <a:latin typeface="Arial"/>
                <a:cs typeface="Arial"/>
              </a:rPr>
              <a:t>Note: Excludes profiles without a country information </a:t>
            </a:r>
          </a:p>
        </p:txBody>
      </p:sp>
    </p:spTree>
    <p:extLst>
      <p:ext uri="{BB962C8B-B14F-4D97-AF65-F5344CB8AC3E}">
        <p14:creationId xmlns:p14="http://schemas.microsoft.com/office/powerpoint/2010/main" val="3125220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6ACEBC-50B7-2622-F4F3-E91AB9B7ECC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729"/>
          <a:stretch/>
        </p:blipFill>
        <p:spPr>
          <a:xfrm>
            <a:off x="1468878" y="960579"/>
            <a:ext cx="8788998" cy="5600643"/>
          </a:xfrm>
          <a:prstGeom prst="rect">
            <a:avLst/>
          </a:prstGeom>
        </p:spPr>
      </p:pic>
      <p:pic>
        <p:nvPicPr>
          <p:cNvPr id="7" name="Picture 6">
            <a:extLst>
              <a:ext uri="{FF2B5EF4-FFF2-40B4-BE49-F238E27FC236}">
                <a16:creationId xmlns:a16="http://schemas.microsoft.com/office/drawing/2014/main" id="{0C095891-346F-24C5-3AD7-344C4CFE9FA1}"/>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t="1435" b="2761"/>
          <a:stretch/>
        </p:blipFill>
        <p:spPr>
          <a:xfrm>
            <a:off x="1437988" y="1102687"/>
            <a:ext cx="9177262" cy="5600643"/>
          </a:xfrm>
          <a:prstGeom prst="rect">
            <a:avLst/>
          </a:prstGeom>
        </p:spPr>
      </p:pic>
      <p:sp>
        <p:nvSpPr>
          <p:cNvPr id="8" name="TextBox 7">
            <a:extLst>
              <a:ext uri="{FF2B5EF4-FFF2-40B4-BE49-F238E27FC236}">
                <a16:creationId xmlns:a16="http://schemas.microsoft.com/office/drawing/2014/main" id="{D393E3DD-2C57-0733-58AB-AEF1F2EEFC00}"/>
              </a:ext>
            </a:extLst>
          </p:cNvPr>
          <p:cNvSpPr txBox="1"/>
          <p:nvPr/>
        </p:nvSpPr>
        <p:spPr bwMode="gray">
          <a:xfrm>
            <a:off x="2656152" y="2949320"/>
            <a:ext cx="680848" cy="474849"/>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United States</a:t>
            </a:r>
            <a:br>
              <a:rPr lang="en-GB" sz="800">
                <a:solidFill>
                  <a:srgbClr val="263238"/>
                </a:solidFill>
                <a:latin typeface="Graphik Regular" panose="020B0503030202060203" pitchFamily="34" charset="77"/>
                <a:cs typeface="Arial"/>
              </a:rPr>
            </a:br>
            <a:r>
              <a:rPr lang="en-GB" sz="1000">
                <a:solidFill>
                  <a:srgbClr val="263238"/>
                </a:solidFill>
                <a:latin typeface="Graphik Regular" panose="020B0503030202060203" pitchFamily="34" charset="77"/>
                <a:cs typeface="Arial"/>
              </a:rPr>
              <a:t>~</a:t>
            </a:r>
            <a:r>
              <a:rPr lang="en-GB" sz="800">
                <a:solidFill>
                  <a:srgbClr val="263238"/>
                </a:solidFill>
                <a:latin typeface="Graphik Regular" panose="020B0503030202060203" pitchFamily="34" charset="77"/>
                <a:cs typeface="Arial"/>
              </a:rPr>
              <a:t>5.8M</a:t>
            </a:r>
          </a:p>
        </p:txBody>
      </p:sp>
      <p:sp>
        <p:nvSpPr>
          <p:cNvPr id="9" name="Freeform 390">
            <a:extLst>
              <a:ext uri="{FF2B5EF4-FFF2-40B4-BE49-F238E27FC236}">
                <a16:creationId xmlns:a16="http://schemas.microsoft.com/office/drawing/2014/main" id="{44514C75-45EE-EECC-79B8-B1D2B4BA8325}"/>
              </a:ext>
            </a:extLst>
          </p:cNvPr>
          <p:cNvSpPr/>
          <p:nvPr/>
        </p:nvSpPr>
        <p:spPr bwMode="gray">
          <a:xfrm>
            <a:off x="3353950" y="3122898"/>
            <a:ext cx="107950" cy="771525"/>
          </a:xfrm>
          <a:custGeom>
            <a:avLst/>
            <a:gdLst>
              <a:gd name="connsiteX0" fmla="*/ 0 w 107950"/>
              <a:gd name="connsiteY0" fmla="*/ 0 h 771525"/>
              <a:gd name="connsiteX1" fmla="*/ 107950 w 107950"/>
              <a:gd name="connsiteY1" fmla="*/ 0 h 771525"/>
              <a:gd name="connsiteX2" fmla="*/ 107950 w 107950"/>
              <a:gd name="connsiteY2" fmla="*/ 771525 h 771525"/>
            </a:gdLst>
            <a:ahLst/>
            <a:cxnLst>
              <a:cxn ang="0">
                <a:pos x="connsiteX0" y="connsiteY0"/>
              </a:cxn>
              <a:cxn ang="0">
                <a:pos x="connsiteX1" y="connsiteY1"/>
              </a:cxn>
              <a:cxn ang="0">
                <a:pos x="connsiteX2" y="connsiteY2"/>
              </a:cxn>
            </a:cxnLst>
            <a:rect l="l" t="t" r="r" b="b"/>
            <a:pathLst>
              <a:path w="107950" h="771525">
                <a:moveTo>
                  <a:pt x="0" y="0"/>
                </a:moveTo>
                <a:lnTo>
                  <a:pt x="107950" y="0"/>
                </a:lnTo>
                <a:lnTo>
                  <a:pt x="107950" y="771525"/>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10" name="Freeform 390">
            <a:extLst>
              <a:ext uri="{FF2B5EF4-FFF2-40B4-BE49-F238E27FC236}">
                <a16:creationId xmlns:a16="http://schemas.microsoft.com/office/drawing/2014/main" id="{FD404514-85C1-41D8-44DA-7E7FEB7319C1}"/>
              </a:ext>
            </a:extLst>
          </p:cNvPr>
          <p:cNvSpPr/>
          <p:nvPr/>
        </p:nvSpPr>
        <p:spPr bwMode="gray">
          <a:xfrm>
            <a:off x="5637952" y="2796541"/>
            <a:ext cx="107950" cy="771525"/>
          </a:xfrm>
          <a:custGeom>
            <a:avLst/>
            <a:gdLst>
              <a:gd name="connsiteX0" fmla="*/ 0 w 107950"/>
              <a:gd name="connsiteY0" fmla="*/ 0 h 771525"/>
              <a:gd name="connsiteX1" fmla="*/ 107950 w 107950"/>
              <a:gd name="connsiteY1" fmla="*/ 0 h 771525"/>
              <a:gd name="connsiteX2" fmla="*/ 107950 w 107950"/>
              <a:gd name="connsiteY2" fmla="*/ 771525 h 771525"/>
            </a:gdLst>
            <a:ahLst/>
            <a:cxnLst>
              <a:cxn ang="0">
                <a:pos x="connsiteX0" y="connsiteY0"/>
              </a:cxn>
              <a:cxn ang="0">
                <a:pos x="connsiteX1" y="connsiteY1"/>
              </a:cxn>
              <a:cxn ang="0">
                <a:pos x="connsiteX2" y="connsiteY2"/>
              </a:cxn>
            </a:cxnLst>
            <a:rect l="l" t="t" r="r" b="b"/>
            <a:pathLst>
              <a:path w="107950" h="771525">
                <a:moveTo>
                  <a:pt x="0" y="0"/>
                </a:moveTo>
                <a:lnTo>
                  <a:pt x="107950" y="0"/>
                </a:lnTo>
                <a:lnTo>
                  <a:pt x="107950" y="771525"/>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11" name="TextBox 10">
            <a:extLst>
              <a:ext uri="{FF2B5EF4-FFF2-40B4-BE49-F238E27FC236}">
                <a16:creationId xmlns:a16="http://schemas.microsoft.com/office/drawing/2014/main" id="{64DBCFA4-EA40-5953-B1A9-BA4B14E7008E}"/>
              </a:ext>
            </a:extLst>
          </p:cNvPr>
          <p:cNvSpPr txBox="1"/>
          <p:nvPr/>
        </p:nvSpPr>
        <p:spPr bwMode="gray">
          <a:xfrm>
            <a:off x="7360616" y="3644633"/>
            <a:ext cx="517670" cy="304590"/>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India ~1.1M </a:t>
            </a:r>
          </a:p>
        </p:txBody>
      </p:sp>
      <p:sp>
        <p:nvSpPr>
          <p:cNvPr id="12" name="Freeform 342">
            <a:extLst>
              <a:ext uri="{FF2B5EF4-FFF2-40B4-BE49-F238E27FC236}">
                <a16:creationId xmlns:a16="http://schemas.microsoft.com/office/drawing/2014/main" id="{D749AD9B-5ACC-99B0-1712-D890E2321C6A}"/>
              </a:ext>
            </a:extLst>
          </p:cNvPr>
          <p:cNvSpPr/>
          <p:nvPr/>
        </p:nvSpPr>
        <p:spPr bwMode="gray">
          <a:xfrm>
            <a:off x="7538428" y="3985305"/>
            <a:ext cx="80653" cy="357114"/>
          </a:xfrm>
          <a:custGeom>
            <a:avLst/>
            <a:gdLst>
              <a:gd name="connsiteX0" fmla="*/ 0 w 0"/>
              <a:gd name="connsiteY0" fmla="*/ 0 h 111919"/>
              <a:gd name="connsiteX1" fmla="*/ 0 w 0"/>
              <a:gd name="connsiteY1" fmla="*/ 111919 h 111919"/>
            </a:gdLst>
            <a:ahLst/>
            <a:cxnLst>
              <a:cxn ang="0">
                <a:pos x="connsiteX0" y="connsiteY0"/>
              </a:cxn>
              <a:cxn ang="0">
                <a:pos x="connsiteX1" y="connsiteY1"/>
              </a:cxn>
            </a:cxnLst>
            <a:rect l="l" t="t" r="r" b="b"/>
            <a:pathLst>
              <a:path h="111919">
                <a:moveTo>
                  <a:pt x="0" y="0"/>
                </a:moveTo>
                <a:lnTo>
                  <a:pt x="0" y="111919"/>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13" name="TextBox 12">
            <a:extLst>
              <a:ext uri="{FF2B5EF4-FFF2-40B4-BE49-F238E27FC236}">
                <a16:creationId xmlns:a16="http://schemas.microsoft.com/office/drawing/2014/main" id="{309F07C0-6852-C74F-AF96-BE5E50B905D7}"/>
              </a:ext>
            </a:extLst>
          </p:cNvPr>
          <p:cNvSpPr txBox="1"/>
          <p:nvPr/>
        </p:nvSpPr>
        <p:spPr bwMode="gray">
          <a:xfrm>
            <a:off x="5033051" y="5109491"/>
            <a:ext cx="417007" cy="304590"/>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Brazil</a:t>
            </a:r>
            <a:br>
              <a:rPr lang="en-GB" sz="800">
                <a:solidFill>
                  <a:srgbClr val="263238"/>
                </a:solidFill>
                <a:latin typeface="Graphik Regular" panose="020B0503030202060203" pitchFamily="34" charset="77"/>
                <a:cs typeface="Arial"/>
              </a:rPr>
            </a:br>
            <a:r>
              <a:rPr lang="en-GB" sz="800">
                <a:solidFill>
                  <a:srgbClr val="263238"/>
                </a:solidFill>
                <a:latin typeface="Graphik Regular" panose="020B0503030202060203" pitchFamily="34" charset="77"/>
                <a:cs typeface="Arial"/>
              </a:rPr>
              <a:t>~0.93M</a:t>
            </a:r>
          </a:p>
        </p:txBody>
      </p:sp>
      <p:sp>
        <p:nvSpPr>
          <p:cNvPr id="14" name="Freeform 368">
            <a:extLst>
              <a:ext uri="{FF2B5EF4-FFF2-40B4-BE49-F238E27FC236}">
                <a16:creationId xmlns:a16="http://schemas.microsoft.com/office/drawing/2014/main" id="{3BDF3D98-CDD5-C37A-731F-9AA651095DED}"/>
              </a:ext>
            </a:extLst>
          </p:cNvPr>
          <p:cNvSpPr/>
          <p:nvPr/>
        </p:nvSpPr>
        <p:spPr bwMode="gray">
          <a:xfrm>
            <a:off x="4616042" y="5210710"/>
            <a:ext cx="417008" cy="103033"/>
          </a:xfrm>
          <a:custGeom>
            <a:avLst/>
            <a:gdLst>
              <a:gd name="connsiteX0" fmla="*/ 785813 w 785813"/>
              <a:gd name="connsiteY0" fmla="*/ 0 h 0"/>
              <a:gd name="connsiteX1" fmla="*/ 0 w 785813"/>
              <a:gd name="connsiteY1" fmla="*/ 0 h 0"/>
            </a:gdLst>
            <a:ahLst/>
            <a:cxnLst>
              <a:cxn ang="0">
                <a:pos x="connsiteX0" y="connsiteY0"/>
              </a:cxn>
              <a:cxn ang="0">
                <a:pos x="connsiteX1" y="connsiteY1"/>
              </a:cxn>
            </a:cxnLst>
            <a:rect l="l" t="t" r="r" b="b"/>
            <a:pathLst>
              <a:path w="785813">
                <a:moveTo>
                  <a:pt x="785813" y="0"/>
                </a:moveTo>
                <a:lnTo>
                  <a:pt x="0" y="0"/>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16" name="TextBox 15">
            <a:extLst>
              <a:ext uri="{FF2B5EF4-FFF2-40B4-BE49-F238E27FC236}">
                <a16:creationId xmlns:a16="http://schemas.microsoft.com/office/drawing/2014/main" id="{C3AB29C8-7B49-B381-344C-2DDCECC3003E}"/>
              </a:ext>
            </a:extLst>
          </p:cNvPr>
          <p:cNvSpPr txBox="1"/>
          <p:nvPr/>
        </p:nvSpPr>
        <p:spPr bwMode="gray">
          <a:xfrm>
            <a:off x="4780376" y="2622088"/>
            <a:ext cx="857576" cy="338642"/>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United Kingdom</a:t>
            </a:r>
            <a:br>
              <a:rPr lang="en-GB" sz="800">
                <a:solidFill>
                  <a:srgbClr val="263238"/>
                </a:solidFill>
                <a:latin typeface="Graphik Regular" panose="020B0503030202060203" pitchFamily="34" charset="77"/>
                <a:cs typeface="Arial"/>
              </a:rPr>
            </a:br>
            <a:r>
              <a:rPr lang="en-GB" sz="1000">
                <a:solidFill>
                  <a:srgbClr val="263238"/>
                </a:solidFill>
                <a:latin typeface="Graphik Regular" panose="020B0503030202060203" pitchFamily="34" charset="77"/>
                <a:cs typeface="Arial"/>
              </a:rPr>
              <a:t>~</a:t>
            </a:r>
            <a:r>
              <a:rPr lang="en-GB" sz="800">
                <a:solidFill>
                  <a:srgbClr val="263238"/>
                </a:solidFill>
                <a:latin typeface="Graphik Regular" panose="020B0503030202060203" pitchFamily="34" charset="77"/>
                <a:cs typeface="Arial"/>
              </a:rPr>
              <a:t>1.7M</a:t>
            </a:r>
          </a:p>
        </p:txBody>
      </p:sp>
      <p:sp>
        <p:nvSpPr>
          <p:cNvPr id="17" name="TextBox 16">
            <a:extLst>
              <a:ext uri="{FF2B5EF4-FFF2-40B4-BE49-F238E27FC236}">
                <a16:creationId xmlns:a16="http://schemas.microsoft.com/office/drawing/2014/main" id="{AEC54934-E955-A903-9753-391C353A0B92}"/>
              </a:ext>
            </a:extLst>
          </p:cNvPr>
          <p:cNvSpPr txBox="1"/>
          <p:nvPr/>
        </p:nvSpPr>
        <p:spPr bwMode="gray">
          <a:xfrm>
            <a:off x="4100502" y="2823635"/>
            <a:ext cx="517670" cy="304590"/>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Canada ~0.53M </a:t>
            </a:r>
          </a:p>
        </p:txBody>
      </p:sp>
      <p:sp>
        <p:nvSpPr>
          <p:cNvPr id="18" name="Freeform 342">
            <a:extLst>
              <a:ext uri="{FF2B5EF4-FFF2-40B4-BE49-F238E27FC236}">
                <a16:creationId xmlns:a16="http://schemas.microsoft.com/office/drawing/2014/main" id="{63AB3C36-6C63-AD38-3DB9-277347B863DF}"/>
              </a:ext>
            </a:extLst>
          </p:cNvPr>
          <p:cNvSpPr/>
          <p:nvPr/>
        </p:nvSpPr>
        <p:spPr bwMode="gray">
          <a:xfrm>
            <a:off x="4278314" y="3164305"/>
            <a:ext cx="80653" cy="357114"/>
          </a:xfrm>
          <a:custGeom>
            <a:avLst/>
            <a:gdLst>
              <a:gd name="connsiteX0" fmla="*/ 0 w 0"/>
              <a:gd name="connsiteY0" fmla="*/ 0 h 111919"/>
              <a:gd name="connsiteX1" fmla="*/ 0 w 0"/>
              <a:gd name="connsiteY1" fmla="*/ 111919 h 111919"/>
            </a:gdLst>
            <a:ahLst/>
            <a:cxnLst>
              <a:cxn ang="0">
                <a:pos x="connsiteX0" y="connsiteY0"/>
              </a:cxn>
              <a:cxn ang="0">
                <a:pos x="connsiteX1" y="connsiteY1"/>
              </a:cxn>
            </a:cxnLst>
            <a:rect l="l" t="t" r="r" b="b"/>
            <a:pathLst>
              <a:path h="111919">
                <a:moveTo>
                  <a:pt x="0" y="0"/>
                </a:moveTo>
                <a:lnTo>
                  <a:pt x="0" y="111919"/>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19" name="TextBox 18">
            <a:extLst>
              <a:ext uri="{FF2B5EF4-FFF2-40B4-BE49-F238E27FC236}">
                <a16:creationId xmlns:a16="http://schemas.microsoft.com/office/drawing/2014/main" id="{CCE3B0F4-336A-614F-1D32-9AE2FA77E336}"/>
              </a:ext>
            </a:extLst>
          </p:cNvPr>
          <p:cNvSpPr txBox="1"/>
          <p:nvPr/>
        </p:nvSpPr>
        <p:spPr bwMode="gray">
          <a:xfrm>
            <a:off x="6254842" y="3771886"/>
            <a:ext cx="756420" cy="168383"/>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800">
                <a:latin typeface="+mj-lt"/>
              </a:defRPr>
            </a:lvl1pPr>
          </a:lstStyle>
          <a:p>
            <a:pPr defTabSz="609630">
              <a:spcBef>
                <a:spcPts val="0"/>
              </a:spcBef>
            </a:pPr>
            <a:r>
              <a:rPr lang="en-GB">
                <a:solidFill>
                  <a:srgbClr val="263238"/>
                </a:solidFill>
                <a:latin typeface="Graphik Regular" panose="020B0503030202060203" pitchFamily="34" charset="77"/>
                <a:cs typeface="Arial"/>
              </a:rPr>
              <a:t>Italy ~0.42M</a:t>
            </a:r>
          </a:p>
        </p:txBody>
      </p:sp>
      <p:sp>
        <p:nvSpPr>
          <p:cNvPr id="20" name="Freeform 340">
            <a:extLst>
              <a:ext uri="{FF2B5EF4-FFF2-40B4-BE49-F238E27FC236}">
                <a16:creationId xmlns:a16="http://schemas.microsoft.com/office/drawing/2014/main" id="{EAEB3921-CDC5-09C5-864A-F4138D28CB1C}"/>
              </a:ext>
            </a:extLst>
          </p:cNvPr>
          <p:cNvSpPr/>
          <p:nvPr/>
        </p:nvSpPr>
        <p:spPr bwMode="gray">
          <a:xfrm>
            <a:off x="6072713" y="3872235"/>
            <a:ext cx="161925" cy="0"/>
          </a:xfrm>
          <a:custGeom>
            <a:avLst/>
            <a:gdLst>
              <a:gd name="connsiteX0" fmla="*/ 161925 w 161925"/>
              <a:gd name="connsiteY0" fmla="*/ 0 h 0"/>
              <a:gd name="connsiteX1" fmla="*/ 0 w 161925"/>
              <a:gd name="connsiteY1" fmla="*/ 0 h 0"/>
            </a:gdLst>
            <a:ahLst/>
            <a:cxnLst>
              <a:cxn ang="0">
                <a:pos x="connsiteX0" y="connsiteY0"/>
              </a:cxn>
              <a:cxn ang="0">
                <a:pos x="connsiteX1" y="connsiteY1"/>
              </a:cxn>
            </a:cxnLst>
            <a:rect l="l" t="t" r="r" b="b"/>
            <a:pathLst>
              <a:path w="161925">
                <a:moveTo>
                  <a:pt x="161925" y="0"/>
                </a:moveTo>
                <a:lnTo>
                  <a:pt x="0" y="0"/>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21" name="Freeform 378">
            <a:extLst>
              <a:ext uri="{FF2B5EF4-FFF2-40B4-BE49-F238E27FC236}">
                <a16:creationId xmlns:a16="http://schemas.microsoft.com/office/drawing/2014/main" id="{FBA02C62-F7B8-0698-F4E8-8F274CE76B95}"/>
              </a:ext>
            </a:extLst>
          </p:cNvPr>
          <p:cNvSpPr/>
          <p:nvPr/>
        </p:nvSpPr>
        <p:spPr bwMode="gray">
          <a:xfrm>
            <a:off x="8089514" y="5636653"/>
            <a:ext cx="425566" cy="556886"/>
          </a:xfrm>
          <a:custGeom>
            <a:avLst/>
            <a:gdLst>
              <a:gd name="connsiteX0" fmla="*/ 0 w 107950"/>
              <a:gd name="connsiteY0" fmla="*/ 1022350 h 1022350"/>
              <a:gd name="connsiteX1" fmla="*/ 107950 w 107950"/>
              <a:gd name="connsiteY1" fmla="*/ 1022350 h 1022350"/>
              <a:gd name="connsiteX2" fmla="*/ 107950 w 107950"/>
              <a:gd name="connsiteY2" fmla="*/ 0 h 1022350"/>
            </a:gdLst>
            <a:ahLst/>
            <a:cxnLst>
              <a:cxn ang="0">
                <a:pos x="connsiteX0" y="connsiteY0"/>
              </a:cxn>
              <a:cxn ang="0">
                <a:pos x="connsiteX1" y="connsiteY1"/>
              </a:cxn>
              <a:cxn ang="0">
                <a:pos x="connsiteX2" y="connsiteY2"/>
              </a:cxn>
            </a:cxnLst>
            <a:rect l="l" t="t" r="r" b="b"/>
            <a:pathLst>
              <a:path w="107950" h="1022350">
                <a:moveTo>
                  <a:pt x="0" y="1022350"/>
                </a:moveTo>
                <a:lnTo>
                  <a:pt x="107950" y="1022350"/>
                </a:lnTo>
                <a:lnTo>
                  <a:pt x="107950" y="0"/>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22" name="TextBox 21">
            <a:extLst>
              <a:ext uri="{FF2B5EF4-FFF2-40B4-BE49-F238E27FC236}">
                <a16:creationId xmlns:a16="http://schemas.microsoft.com/office/drawing/2014/main" id="{26197882-E1F1-FF51-A6A5-C9A532900409}"/>
              </a:ext>
            </a:extLst>
          </p:cNvPr>
          <p:cNvSpPr txBox="1"/>
          <p:nvPr/>
        </p:nvSpPr>
        <p:spPr bwMode="gray">
          <a:xfrm>
            <a:off x="7565434" y="6041246"/>
            <a:ext cx="517670" cy="304590"/>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Australia ~0.51M </a:t>
            </a:r>
          </a:p>
        </p:txBody>
      </p:sp>
      <p:sp>
        <p:nvSpPr>
          <p:cNvPr id="23" name="TextBox 22">
            <a:extLst>
              <a:ext uri="{FF2B5EF4-FFF2-40B4-BE49-F238E27FC236}">
                <a16:creationId xmlns:a16="http://schemas.microsoft.com/office/drawing/2014/main" id="{1CDC7F16-DED1-D1CF-02E6-E2E5E8F1B842}"/>
              </a:ext>
            </a:extLst>
          </p:cNvPr>
          <p:cNvSpPr txBox="1"/>
          <p:nvPr/>
        </p:nvSpPr>
        <p:spPr bwMode="gray">
          <a:xfrm>
            <a:off x="6153674" y="2654315"/>
            <a:ext cx="679426" cy="338642"/>
          </a:xfrm>
          <a:prstGeom prst="roundRect">
            <a:avLst/>
          </a:prstGeom>
          <a:solidFill>
            <a:srgbClr val="FFFFFF">
              <a:alpha val="75000"/>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Germany </a:t>
            </a:r>
            <a:r>
              <a:rPr lang="en-GB" sz="1000">
                <a:solidFill>
                  <a:srgbClr val="263238"/>
                </a:solidFill>
                <a:latin typeface="Graphik Regular" panose="020B0503030202060203" pitchFamily="34" charset="77"/>
                <a:cs typeface="Arial"/>
              </a:rPr>
              <a:t>~</a:t>
            </a:r>
            <a:r>
              <a:rPr lang="en-GB" sz="800">
                <a:solidFill>
                  <a:srgbClr val="263238"/>
                </a:solidFill>
                <a:latin typeface="Graphik Regular" panose="020B0503030202060203" pitchFamily="34" charset="77"/>
                <a:cs typeface="Arial"/>
              </a:rPr>
              <a:t>0.7M</a:t>
            </a:r>
          </a:p>
        </p:txBody>
      </p:sp>
      <p:sp>
        <p:nvSpPr>
          <p:cNvPr id="37" name="Freeform 390">
            <a:extLst>
              <a:ext uri="{FF2B5EF4-FFF2-40B4-BE49-F238E27FC236}">
                <a16:creationId xmlns:a16="http://schemas.microsoft.com/office/drawing/2014/main" id="{C4F8F536-F98D-76D3-13C6-B3F12A8B60A6}"/>
              </a:ext>
            </a:extLst>
          </p:cNvPr>
          <p:cNvSpPr/>
          <p:nvPr/>
        </p:nvSpPr>
        <p:spPr bwMode="gray">
          <a:xfrm flipH="1">
            <a:off x="6011274" y="2823636"/>
            <a:ext cx="116318" cy="771525"/>
          </a:xfrm>
          <a:custGeom>
            <a:avLst/>
            <a:gdLst>
              <a:gd name="connsiteX0" fmla="*/ 0 w 107950"/>
              <a:gd name="connsiteY0" fmla="*/ 0 h 771525"/>
              <a:gd name="connsiteX1" fmla="*/ 107950 w 107950"/>
              <a:gd name="connsiteY1" fmla="*/ 0 h 771525"/>
              <a:gd name="connsiteX2" fmla="*/ 107950 w 107950"/>
              <a:gd name="connsiteY2" fmla="*/ 771525 h 771525"/>
            </a:gdLst>
            <a:ahLst/>
            <a:cxnLst>
              <a:cxn ang="0">
                <a:pos x="connsiteX0" y="connsiteY0"/>
              </a:cxn>
              <a:cxn ang="0">
                <a:pos x="connsiteX1" y="connsiteY1"/>
              </a:cxn>
              <a:cxn ang="0">
                <a:pos x="connsiteX2" y="connsiteY2"/>
              </a:cxn>
            </a:cxnLst>
            <a:rect l="l" t="t" r="r" b="b"/>
            <a:pathLst>
              <a:path w="107950" h="771525">
                <a:moveTo>
                  <a:pt x="0" y="0"/>
                </a:moveTo>
                <a:lnTo>
                  <a:pt x="107950" y="0"/>
                </a:lnTo>
                <a:lnTo>
                  <a:pt x="107950" y="771525"/>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sp>
        <p:nvSpPr>
          <p:cNvPr id="38" name="TextBox 37">
            <a:extLst>
              <a:ext uri="{FF2B5EF4-FFF2-40B4-BE49-F238E27FC236}">
                <a16:creationId xmlns:a16="http://schemas.microsoft.com/office/drawing/2014/main" id="{B3FAEC72-B92B-99A2-BC70-94208C706371}"/>
              </a:ext>
            </a:extLst>
          </p:cNvPr>
          <p:cNvSpPr txBox="1"/>
          <p:nvPr/>
        </p:nvSpPr>
        <p:spPr bwMode="gray">
          <a:xfrm>
            <a:off x="4915674" y="3680715"/>
            <a:ext cx="417007" cy="304590"/>
          </a:xfrm>
          <a:prstGeom prst="roundRect">
            <a:avLst/>
          </a:prstGeom>
          <a:solidFill>
            <a:srgbClr val="FFFFFF">
              <a:alpha val="69804"/>
            </a:srgbClr>
          </a:solidFill>
          <a:ln>
            <a:solidFill>
              <a:srgbClr val="263238"/>
            </a:solidFill>
          </a:ln>
        </p:spPr>
        <p:txBody>
          <a:bodyPr wrap="square" lIns="14400" tIns="14400" rIns="14400" bIns="14400" rtlCol="0">
            <a:spAutoFit/>
          </a:bodyPr>
          <a:lstStyle>
            <a:defPPr>
              <a:defRPr lang="en-US"/>
            </a:defPPr>
            <a:lvl1pPr marL="0" indent="0">
              <a:buNone/>
              <a:defRPr sz="1200">
                <a:solidFill>
                  <a:schemeClr val="bg2"/>
                </a:solidFill>
              </a:defRPr>
            </a:lvl1pPr>
          </a:lstStyle>
          <a:p>
            <a:pPr defTabSz="609630">
              <a:spcBef>
                <a:spcPts val="0"/>
              </a:spcBef>
            </a:pPr>
            <a:r>
              <a:rPr lang="en-GB" sz="800">
                <a:solidFill>
                  <a:srgbClr val="263238"/>
                </a:solidFill>
                <a:latin typeface="Graphik Regular" panose="020B0503030202060203" pitchFamily="34" charset="77"/>
                <a:cs typeface="Arial"/>
              </a:rPr>
              <a:t>France</a:t>
            </a:r>
            <a:br>
              <a:rPr lang="en-GB" sz="800">
                <a:solidFill>
                  <a:srgbClr val="263238"/>
                </a:solidFill>
                <a:latin typeface="Graphik Regular" panose="020B0503030202060203" pitchFamily="34" charset="77"/>
                <a:cs typeface="Arial"/>
              </a:rPr>
            </a:br>
            <a:r>
              <a:rPr lang="en-GB" sz="800">
                <a:solidFill>
                  <a:srgbClr val="263238"/>
                </a:solidFill>
                <a:latin typeface="Graphik Regular" panose="020B0503030202060203" pitchFamily="34" charset="77"/>
                <a:cs typeface="Arial"/>
              </a:rPr>
              <a:t>~1.1M</a:t>
            </a:r>
          </a:p>
        </p:txBody>
      </p:sp>
      <p:sp>
        <p:nvSpPr>
          <p:cNvPr id="39" name="Freeform 368">
            <a:extLst>
              <a:ext uri="{FF2B5EF4-FFF2-40B4-BE49-F238E27FC236}">
                <a16:creationId xmlns:a16="http://schemas.microsoft.com/office/drawing/2014/main" id="{664BB596-7D4C-4F1D-3EA1-17DD742A00EA}"/>
              </a:ext>
            </a:extLst>
          </p:cNvPr>
          <p:cNvSpPr/>
          <p:nvPr/>
        </p:nvSpPr>
        <p:spPr bwMode="gray">
          <a:xfrm rot="10800000">
            <a:off x="5342529" y="3729978"/>
            <a:ext cx="417008" cy="103033"/>
          </a:xfrm>
          <a:custGeom>
            <a:avLst/>
            <a:gdLst>
              <a:gd name="connsiteX0" fmla="*/ 785813 w 785813"/>
              <a:gd name="connsiteY0" fmla="*/ 0 h 0"/>
              <a:gd name="connsiteX1" fmla="*/ 0 w 785813"/>
              <a:gd name="connsiteY1" fmla="*/ 0 h 0"/>
            </a:gdLst>
            <a:ahLst/>
            <a:cxnLst>
              <a:cxn ang="0">
                <a:pos x="connsiteX0" y="connsiteY0"/>
              </a:cxn>
              <a:cxn ang="0">
                <a:pos x="connsiteX1" y="connsiteY1"/>
              </a:cxn>
            </a:cxnLst>
            <a:rect l="l" t="t" r="r" b="b"/>
            <a:pathLst>
              <a:path w="785813">
                <a:moveTo>
                  <a:pt x="785813" y="0"/>
                </a:moveTo>
                <a:lnTo>
                  <a:pt x="0" y="0"/>
                </a:lnTo>
              </a:path>
            </a:pathLst>
          </a:custGeom>
          <a:noFill/>
          <a:ln w="9525" cap="flat" cmpd="sng" algn="ctr">
            <a:solidFill>
              <a:srgbClr val="263238"/>
            </a:solidFill>
            <a:prstDash val="solid"/>
            <a:miter lim="800000"/>
            <a:headEnd type="none" w="med" len="me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09630">
              <a:spcBef>
                <a:spcPts val="0"/>
              </a:spcBef>
              <a:buNone/>
            </a:pPr>
            <a:endParaRPr lang="en-GB" sz="1000">
              <a:solidFill>
                <a:srgbClr val="263238"/>
              </a:solidFill>
              <a:latin typeface="Graphik Regular" panose="020B0503030202060203" pitchFamily="34" charset="77"/>
              <a:cs typeface="Arial"/>
            </a:endParaRPr>
          </a:p>
        </p:txBody>
      </p:sp>
      <p:pic>
        <p:nvPicPr>
          <p:cNvPr id="3" name="Graphic 2">
            <a:extLst>
              <a:ext uri="{FF2B5EF4-FFF2-40B4-BE49-F238E27FC236}">
                <a16:creationId xmlns:a16="http://schemas.microsoft.com/office/drawing/2014/main" id="{80E58C7E-3A32-779A-5923-DFA9248DF9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18288" y="409884"/>
            <a:ext cx="1066800" cy="221895"/>
          </a:xfrm>
          <a:prstGeom prst="rect">
            <a:avLst/>
          </a:prstGeom>
        </p:spPr>
      </p:pic>
      <p:sp>
        <p:nvSpPr>
          <p:cNvPr id="4" name="Subtitle 2">
            <a:extLst>
              <a:ext uri="{FF2B5EF4-FFF2-40B4-BE49-F238E27FC236}">
                <a16:creationId xmlns:a16="http://schemas.microsoft.com/office/drawing/2014/main" id="{B848CD7D-EACB-FA5E-4DF0-47792B2C7922}"/>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24" name="Straight Connector 23">
            <a:extLst>
              <a:ext uri="{FF2B5EF4-FFF2-40B4-BE49-F238E27FC236}">
                <a16:creationId xmlns:a16="http://schemas.microsoft.com/office/drawing/2014/main" id="{91427BE4-9F18-6474-FEA0-3156135A87E4}"/>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889BD79F-C4F6-E2EA-74CB-EE977FBC9A37}"/>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a:solidFill>
                  <a:srgbClr val="263238"/>
                </a:solidFill>
                <a:latin typeface="Graphik Regular" panose="020B0503030202060203" pitchFamily="34" charset="77"/>
              </a:rPr>
              <a:t>Data Coverage: Companies by headquarter country</a:t>
            </a:r>
          </a:p>
        </p:txBody>
      </p:sp>
      <p:sp>
        <p:nvSpPr>
          <p:cNvPr id="15" name="btfpNotesBox366383">
            <a:extLst>
              <a:ext uri="{FF2B5EF4-FFF2-40B4-BE49-F238E27FC236}">
                <a16:creationId xmlns:a16="http://schemas.microsoft.com/office/drawing/2014/main" id="{0F6BB880-48FF-15FF-3847-A4AB687FAF65}"/>
              </a:ext>
            </a:extLst>
          </p:cNvPr>
          <p:cNvSpPr txBox="1"/>
          <p:nvPr>
            <p:custDataLst>
              <p:tags r:id="rId1"/>
            </p:custDataLst>
          </p:nvPr>
        </p:nvSpPr>
        <p:spPr bwMode="gray">
          <a:xfrm>
            <a:off x="628245" y="6601991"/>
            <a:ext cx="11531600" cy="123111"/>
          </a:xfrm>
          <a:prstGeom prst="rect">
            <a:avLst/>
          </a:prstGeom>
          <a:noFill/>
        </p:spPr>
        <p:txBody>
          <a:bodyPr vert="horz" wrap="square" lIns="0" tIns="0" rIns="0" bIns="0" rtlCol="0" anchor="b">
            <a:spAutoFit/>
          </a:bodyPr>
          <a:lstStyle/>
          <a:p>
            <a:pPr marL="0" indent="0" defTabSz="609630">
              <a:spcBef>
                <a:spcPts val="0"/>
              </a:spcBef>
              <a:buNone/>
            </a:pPr>
            <a:r>
              <a:rPr lang="en-GB" sz="800">
                <a:solidFill>
                  <a:srgbClr val="000000"/>
                </a:solidFill>
                <a:latin typeface="Arial"/>
                <a:cs typeface="Arial"/>
              </a:rPr>
              <a:t>Note: Excludes profiles without a country information </a:t>
            </a:r>
          </a:p>
        </p:txBody>
      </p:sp>
    </p:spTree>
    <p:extLst>
      <p:ext uri="{BB962C8B-B14F-4D97-AF65-F5344CB8AC3E}">
        <p14:creationId xmlns:p14="http://schemas.microsoft.com/office/powerpoint/2010/main" val="3947439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0ED070A-C4F8-DC89-C1D3-E46C7CB89850}"/>
              </a:ext>
            </a:extLst>
          </p:cNvPr>
          <p:cNvSpPr/>
          <p:nvPr/>
        </p:nvSpPr>
        <p:spPr bwMode="gray">
          <a:xfrm>
            <a:off x="0" y="1341973"/>
            <a:ext cx="12192000" cy="5516027"/>
          </a:xfrm>
          <a:prstGeom prst="rect">
            <a:avLst/>
          </a:prstGeom>
          <a:solidFill>
            <a:srgbClr val="A80867">
              <a:alpha val="85098"/>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pic>
        <p:nvPicPr>
          <p:cNvPr id="6" name="Picture 2">
            <a:extLst>
              <a:ext uri="{FF2B5EF4-FFF2-40B4-BE49-F238E27FC236}">
                <a16:creationId xmlns:a16="http://schemas.microsoft.com/office/drawing/2014/main" id="{770DE45B-8A9C-3C92-9A10-5845DEB00A06}"/>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140816" y="4772654"/>
            <a:ext cx="1747591" cy="12335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aph of a number of employees&#10;&#10;Description automatically generated">
            <a:extLst>
              <a:ext uri="{FF2B5EF4-FFF2-40B4-BE49-F238E27FC236}">
                <a16:creationId xmlns:a16="http://schemas.microsoft.com/office/drawing/2014/main" id="{6E4DA729-556C-E988-D9FC-B95D8E1EE17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80857" y="2181311"/>
            <a:ext cx="2258886" cy="1271000"/>
          </a:xfrm>
          <a:prstGeom prst="rect">
            <a:avLst/>
          </a:prstGeom>
        </p:spPr>
      </p:pic>
      <p:sp>
        <p:nvSpPr>
          <p:cNvPr id="9" name="btfpNumberBubble635492">
            <a:extLst>
              <a:ext uri="{FF2B5EF4-FFF2-40B4-BE49-F238E27FC236}">
                <a16:creationId xmlns:a16="http://schemas.microsoft.com/office/drawing/2014/main" id="{7789FBC2-724D-ECA2-46B4-F4B01F0F0A5B}"/>
              </a:ext>
            </a:extLst>
          </p:cNvPr>
          <p:cNvSpPr/>
          <p:nvPr/>
        </p:nvSpPr>
        <p:spPr bwMode="gray">
          <a:xfrm>
            <a:off x="4558893" y="1549037"/>
            <a:ext cx="307065" cy="307065"/>
          </a:xfrm>
          <a:prstGeom prst="ellipse">
            <a:avLst/>
          </a:prstGeom>
          <a:solidFill>
            <a:srgbClr val="A8086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GB" sz="1600" b="1">
                <a:solidFill>
                  <a:srgbClr val="FCFCFD"/>
                </a:solidFill>
                <a:latin typeface="Graphik Semibold" panose="020B0503030202060203" pitchFamily="34" charset="77"/>
              </a:rPr>
              <a:t>2</a:t>
            </a:r>
          </a:p>
        </p:txBody>
      </p:sp>
      <p:sp>
        <p:nvSpPr>
          <p:cNvPr id="10" name="TextBox 9">
            <a:extLst>
              <a:ext uri="{FF2B5EF4-FFF2-40B4-BE49-F238E27FC236}">
                <a16:creationId xmlns:a16="http://schemas.microsoft.com/office/drawing/2014/main" id="{38707CF3-6562-B361-CD0F-14561FF1CC5D}"/>
              </a:ext>
            </a:extLst>
          </p:cNvPr>
          <p:cNvSpPr txBox="1"/>
          <p:nvPr/>
        </p:nvSpPr>
        <p:spPr bwMode="gray">
          <a:xfrm>
            <a:off x="4940257" y="1562035"/>
            <a:ext cx="3115476" cy="540911"/>
          </a:xfrm>
          <a:prstGeom prst="rect">
            <a:avLst/>
          </a:prstGeom>
          <a:noFill/>
        </p:spPr>
        <p:txBody>
          <a:bodyPr wrap="square" lIns="24000" tIns="24000" rIns="24000" bIns="24000" rtlCol="0" anchor="t">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buNone/>
            </a:pPr>
            <a:r>
              <a:rPr lang="en-GB" sz="1600" b="1">
                <a:solidFill>
                  <a:srgbClr val="FCFCFD"/>
                </a:solidFill>
                <a:latin typeface="Graphik Semibold" panose="020B0503030202060203" pitchFamily="34" charset="77"/>
              </a:rPr>
              <a:t>SpotOn vs Competitors: </a:t>
            </a:r>
            <a:br>
              <a:rPr lang="en-GB" sz="1600" b="1">
                <a:solidFill>
                  <a:srgbClr val="FCFCFD"/>
                </a:solidFill>
                <a:latin typeface="Graphik Semibold" panose="020B0503030202060203" pitchFamily="34" charset="77"/>
              </a:rPr>
            </a:br>
            <a:r>
              <a:rPr lang="en-GB" sz="1600" b="1">
                <a:solidFill>
                  <a:srgbClr val="FCFCFD"/>
                </a:solidFill>
                <a:latin typeface="Graphik Semibold" panose="020B0503030202060203" pitchFamily="34" charset="77"/>
              </a:rPr>
              <a:t>A Workforce Diligence View</a:t>
            </a:r>
          </a:p>
        </p:txBody>
      </p:sp>
      <p:sp>
        <p:nvSpPr>
          <p:cNvPr id="11" name="TextBox 10">
            <a:extLst>
              <a:ext uri="{FF2B5EF4-FFF2-40B4-BE49-F238E27FC236}">
                <a16:creationId xmlns:a16="http://schemas.microsoft.com/office/drawing/2014/main" id="{9FFC7657-253E-BB3B-08B5-52ED3301A063}"/>
              </a:ext>
            </a:extLst>
          </p:cNvPr>
          <p:cNvSpPr txBox="1"/>
          <p:nvPr/>
        </p:nvSpPr>
        <p:spPr bwMode="gray">
          <a:xfrm>
            <a:off x="4806231" y="3556496"/>
            <a:ext cx="2820547" cy="510134"/>
          </a:xfrm>
          <a:prstGeom prst="rect">
            <a:avLst/>
          </a:prstGeom>
          <a:noFill/>
        </p:spPr>
        <p:txBody>
          <a:bodyPr wrap="square" lIns="24000" tIns="24000" rIns="24000" bIns="24000" rtlCol="0" anchor="t">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lgn="ctr">
              <a:buNone/>
            </a:pPr>
            <a:r>
              <a:rPr lang="en-GB" sz="1000" i="1">
                <a:solidFill>
                  <a:srgbClr val="FCFCFD"/>
                </a:solidFill>
                <a:latin typeface="Graphik Regular" panose="020B0503030202060203" pitchFamily="34" charset="77"/>
              </a:rPr>
              <a:t>Workforce analysis as part of due diligence for potential investors or acquirers, </a:t>
            </a:r>
            <a:br>
              <a:rPr lang="en-GB" sz="1000" i="1">
                <a:solidFill>
                  <a:srgbClr val="FCFCFD"/>
                </a:solidFill>
                <a:latin typeface="Graphik Regular" panose="020B0503030202060203" pitchFamily="34" charset="77"/>
              </a:rPr>
            </a:br>
            <a:r>
              <a:rPr lang="en-GB" sz="1000" i="1">
                <a:solidFill>
                  <a:srgbClr val="FCFCFD"/>
                </a:solidFill>
                <a:latin typeface="Graphik Regular" panose="020B0503030202060203" pitchFamily="34" charset="77"/>
              </a:rPr>
              <a:t>like PE / VC firms</a:t>
            </a:r>
          </a:p>
        </p:txBody>
      </p:sp>
      <p:sp>
        <p:nvSpPr>
          <p:cNvPr id="12" name="btfpNumberBubble635492">
            <a:extLst>
              <a:ext uri="{FF2B5EF4-FFF2-40B4-BE49-F238E27FC236}">
                <a16:creationId xmlns:a16="http://schemas.microsoft.com/office/drawing/2014/main" id="{59A86EB8-A653-BE9C-B40C-CD2720915915}"/>
              </a:ext>
            </a:extLst>
          </p:cNvPr>
          <p:cNvSpPr/>
          <p:nvPr/>
        </p:nvSpPr>
        <p:spPr bwMode="gray">
          <a:xfrm>
            <a:off x="8344221" y="1549037"/>
            <a:ext cx="307065" cy="307065"/>
          </a:xfrm>
          <a:prstGeom prst="ellipse">
            <a:avLst/>
          </a:prstGeom>
          <a:solidFill>
            <a:srgbClr val="A8086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GB" sz="1600" b="1">
                <a:solidFill>
                  <a:srgbClr val="FCFCFD"/>
                </a:solidFill>
                <a:latin typeface="Graphik Semibold" panose="020B0503030202060203" pitchFamily="34" charset="77"/>
              </a:rPr>
              <a:t>3</a:t>
            </a:r>
          </a:p>
        </p:txBody>
      </p:sp>
      <p:sp>
        <p:nvSpPr>
          <p:cNvPr id="13" name="TextBox 12">
            <a:extLst>
              <a:ext uri="{FF2B5EF4-FFF2-40B4-BE49-F238E27FC236}">
                <a16:creationId xmlns:a16="http://schemas.microsoft.com/office/drawing/2014/main" id="{64BE50DA-FAC9-0273-4558-4AEA09F6A826}"/>
              </a:ext>
            </a:extLst>
          </p:cNvPr>
          <p:cNvSpPr txBox="1"/>
          <p:nvPr/>
        </p:nvSpPr>
        <p:spPr bwMode="gray">
          <a:xfrm>
            <a:off x="8712719" y="1562035"/>
            <a:ext cx="3115476" cy="540911"/>
          </a:xfrm>
          <a:prstGeom prst="rect">
            <a:avLst/>
          </a:prstGeom>
          <a:noFill/>
        </p:spPr>
        <p:txBody>
          <a:bodyPr wrap="square" lIns="24000" tIns="24000" rIns="24000" bIns="24000" rtlCol="0" anchor="t">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buNone/>
            </a:pPr>
            <a:r>
              <a:rPr lang="en-GB" sz="1600" b="1">
                <a:solidFill>
                  <a:srgbClr val="FCFCFD"/>
                </a:solidFill>
                <a:latin typeface="Graphik Semibold" panose="020B0503030202060203" pitchFamily="34" charset="77"/>
              </a:rPr>
              <a:t>ChatGPT Effect: A Data-Driven Dive into AI Hiring</a:t>
            </a:r>
          </a:p>
        </p:txBody>
      </p:sp>
      <p:pic>
        <p:nvPicPr>
          <p:cNvPr id="14" name="Picture 2" descr="Based on publicly available data">
            <a:extLst>
              <a:ext uri="{FF2B5EF4-FFF2-40B4-BE49-F238E27FC236}">
                <a16:creationId xmlns:a16="http://schemas.microsoft.com/office/drawing/2014/main" id="{FF219417-2DA5-1945-E5C0-5AEF401FB0A0}"/>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054717" y="2149626"/>
            <a:ext cx="2111271" cy="1271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6CB2DC1-68F3-8952-D2AC-7F5DAFD7C513}"/>
              </a:ext>
            </a:extLst>
          </p:cNvPr>
          <p:cNvSpPr txBox="1"/>
          <p:nvPr/>
        </p:nvSpPr>
        <p:spPr bwMode="gray">
          <a:xfrm>
            <a:off x="8532691" y="3556496"/>
            <a:ext cx="3115476" cy="356245"/>
          </a:xfrm>
          <a:prstGeom prst="rect">
            <a:avLst/>
          </a:prstGeom>
          <a:noFill/>
        </p:spPr>
        <p:txBody>
          <a:bodyPr wrap="square" lIns="24000" tIns="24000" rIns="24000" bIns="24000" rtlCol="0" anchor="t">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lgn="ctr">
              <a:buNone/>
            </a:pPr>
            <a:r>
              <a:rPr lang="en-GB" sz="1000" i="1">
                <a:solidFill>
                  <a:srgbClr val="FCFCFD"/>
                </a:solidFill>
                <a:latin typeface="Graphik Regular" panose="020B0503030202060203" pitchFamily="34" charset="77"/>
              </a:rPr>
              <a:t>Recruitment trends – tracking of industry, </a:t>
            </a:r>
            <a:br>
              <a:rPr lang="en-GB" sz="1000" i="1">
                <a:solidFill>
                  <a:srgbClr val="FCFCFD"/>
                </a:solidFill>
                <a:latin typeface="Graphik Regular" panose="020B0503030202060203" pitchFamily="34" charset="77"/>
              </a:rPr>
            </a:br>
            <a:r>
              <a:rPr lang="en-GB" sz="1000" i="1">
                <a:solidFill>
                  <a:srgbClr val="FCFCFD"/>
                </a:solidFill>
                <a:latin typeface="Graphik Regular" panose="020B0503030202060203" pitchFamily="34" charset="77"/>
              </a:rPr>
              <a:t>company, role, skill trends</a:t>
            </a:r>
          </a:p>
        </p:txBody>
      </p:sp>
      <p:sp>
        <p:nvSpPr>
          <p:cNvPr id="16" name="btfpNumberBubble635492">
            <a:extLst>
              <a:ext uri="{FF2B5EF4-FFF2-40B4-BE49-F238E27FC236}">
                <a16:creationId xmlns:a16="http://schemas.microsoft.com/office/drawing/2014/main" id="{1775A1E2-B675-95EB-89EA-5D3F46D47C6B}"/>
              </a:ext>
            </a:extLst>
          </p:cNvPr>
          <p:cNvSpPr/>
          <p:nvPr/>
        </p:nvSpPr>
        <p:spPr bwMode="gray">
          <a:xfrm>
            <a:off x="419780" y="4183208"/>
            <a:ext cx="307065" cy="307065"/>
          </a:xfrm>
          <a:prstGeom prst="ellipse">
            <a:avLst/>
          </a:prstGeom>
          <a:solidFill>
            <a:srgbClr val="A8086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GB" sz="1600" b="1">
                <a:solidFill>
                  <a:srgbClr val="FCFCFD"/>
                </a:solidFill>
                <a:latin typeface="Graphik Semibold" panose="020B0503030202060203" pitchFamily="34" charset="77"/>
              </a:rPr>
              <a:t>4</a:t>
            </a:r>
          </a:p>
        </p:txBody>
      </p:sp>
      <p:sp>
        <p:nvSpPr>
          <p:cNvPr id="17" name="TextBox 16">
            <a:extLst>
              <a:ext uri="{FF2B5EF4-FFF2-40B4-BE49-F238E27FC236}">
                <a16:creationId xmlns:a16="http://schemas.microsoft.com/office/drawing/2014/main" id="{7BF9D9F6-9FBD-D99C-EE98-8AD05304A99B}"/>
              </a:ext>
            </a:extLst>
          </p:cNvPr>
          <p:cNvSpPr txBox="1"/>
          <p:nvPr/>
        </p:nvSpPr>
        <p:spPr bwMode="gray">
          <a:xfrm>
            <a:off x="801145" y="4196206"/>
            <a:ext cx="3482126" cy="540911"/>
          </a:xfrm>
          <a:prstGeom prst="rect">
            <a:avLst/>
          </a:prstGeom>
          <a:noFill/>
        </p:spPr>
        <p:txBody>
          <a:bodyPr wrap="square" lIns="24000" tIns="24000" rIns="24000" bIns="24000" rtlCol="0" anchor="t">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buNone/>
            </a:pPr>
            <a:r>
              <a:rPr lang="en-GB" sz="1600" b="1">
                <a:solidFill>
                  <a:srgbClr val="FCFCFD"/>
                </a:solidFill>
                <a:latin typeface="Graphik Semibold" panose="020B0503030202060203" pitchFamily="34" charset="77"/>
              </a:rPr>
              <a:t>Twitter Layoffs: Where did they go?</a:t>
            </a:r>
          </a:p>
        </p:txBody>
      </p:sp>
      <p:sp>
        <p:nvSpPr>
          <p:cNvPr id="18" name="btfpNumberBubble635492">
            <a:extLst>
              <a:ext uri="{FF2B5EF4-FFF2-40B4-BE49-F238E27FC236}">
                <a16:creationId xmlns:a16="http://schemas.microsoft.com/office/drawing/2014/main" id="{A586E846-2D46-C00F-FFD2-897F8915BB89}"/>
              </a:ext>
            </a:extLst>
          </p:cNvPr>
          <p:cNvSpPr/>
          <p:nvPr/>
        </p:nvSpPr>
        <p:spPr bwMode="gray">
          <a:xfrm>
            <a:off x="4559349" y="4183208"/>
            <a:ext cx="307065" cy="307065"/>
          </a:xfrm>
          <a:prstGeom prst="ellipse">
            <a:avLst/>
          </a:prstGeom>
          <a:solidFill>
            <a:srgbClr val="A8086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GB" sz="1600" b="1">
                <a:solidFill>
                  <a:srgbClr val="FCFCFD"/>
                </a:solidFill>
                <a:latin typeface="Graphik Semibold" panose="020B0503030202060203" pitchFamily="34" charset="77"/>
              </a:rPr>
              <a:t>5</a:t>
            </a:r>
          </a:p>
        </p:txBody>
      </p:sp>
      <p:sp>
        <p:nvSpPr>
          <p:cNvPr id="19" name="TextBox 18">
            <a:extLst>
              <a:ext uri="{FF2B5EF4-FFF2-40B4-BE49-F238E27FC236}">
                <a16:creationId xmlns:a16="http://schemas.microsoft.com/office/drawing/2014/main" id="{F384EB89-BA1C-5C1F-E078-285DCC839FA5}"/>
              </a:ext>
            </a:extLst>
          </p:cNvPr>
          <p:cNvSpPr txBox="1"/>
          <p:nvPr/>
        </p:nvSpPr>
        <p:spPr bwMode="gray">
          <a:xfrm>
            <a:off x="4927847" y="4196206"/>
            <a:ext cx="3115476" cy="540911"/>
          </a:xfrm>
          <a:prstGeom prst="rect">
            <a:avLst/>
          </a:prstGeom>
          <a:noFill/>
        </p:spPr>
        <p:txBody>
          <a:bodyPr wrap="square" lIns="24000" tIns="24000" rIns="24000" bIns="24000" rtlCol="0" anchor="t">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buNone/>
            </a:pPr>
            <a:r>
              <a:rPr lang="en-GB" sz="1600" b="1">
                <a:solidFill>
                  <a:srgbClr val="FCFCFD"/>
                </a:solidFill>
                <a:latin typeface="Graphik Semibold" panose="020B0503030202060203" pitchFamily="34" charset="77"/>
              </a:rPr>
              <a:t>MAANG alumni in growing tech start-ups</a:t>
            </a:r>
          </a:p>
        </p:txBody>
      </p:sp>
      <p:sp>
        <p:nvSpPr>
          <p:cNvPr id="20" name="btfpNumberBubble635492">
            <a:extLst>
              <a:ext uri="{FF2B5EF4-FFF2-40B4-BE49-F238E27FC236}">
                <a16:creationId xmlns:a16="http://schemas.microsoft.com/office/drawing/2014/main" id="{FAC98D1E-7D5B-37CB-0B9E-129DDC43B3CA}"/>
              </a:ext>
            </a:extLst>
          </p:cNvPr>
          <p:cNvSpPr/>
          <p:nvPr/>
        </p:nvSpPr>
        <p:spPr bwMode="gray">
          <a:xfrm>
            <a:off x="8332264" y="4183208"/>
            <a:ext cx="307065" cy="307065"/>
          </a:xfrm>
          <a:prstGeom prst="ellipse">
            <a:avLst/>
          </a:prstGeom>
          <a:solidFill>
            <a:srgbClr val="A8086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GB" sz="1600" b="1">
                <a:solidFill>
                  <a:srgbClr val="FCFCFD"/>
                </a:solidFill>
                <a:latin typeface="Graphik Semibold" panose="020B0503030202060203" pitchFamily="34" charset="77"/>
              </a:rPr>
              <a:t>6</a:t>
            </a:r>
          </a:p>
        </p:txBody>
      </p:sp>
      <p:sp>
        <p:nvSpPr>
          <p:cNvPr id="21" name="TextBox 20">
            <a:extLst>
              <a:ext uri="{FF2B5EF4-FFF2-40B4-BE49-F238E27FC236}">
                <a16:creationId xmlns:a16="http://schemas.microsoft.com/office/drawing/2014/main" id="{D70421F3-54C2-3C49-43F2-CFFEC9F2CABE}"/>
              </a:ext>
            </a:extLst>
          </p:cNvPr>
          <p:cNvSpPr txBox="1"/>
          <p:nvPr/>
        </p:nvSpPr>
        <p:spPr bwMode="gray">
          <a:xfrm>
            <a:off x="8697151" y="4196206"/>
            <a:ext cx="3115476" cy="540911"/>
          </a:xfrm>
          <a:prstGeom prst="rect">
            <a:avLst/>
          </a:prstGeom>
          <a:noFill/>
        </p:spPr>
        <p:txBody>
          <a:bodyPr wrap="square" lIns="24000" tIns="24000" rIns="24000" bIns="24000" rtlCol="0" anchor="t">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buNone/>
            </a:pPr>
            <a:r>
              <a:rPr lang="en-GB" sz="1600" b="1">
                <a:solidFill>
                  <a:srgbClr val="FCFCFD"/>
                </a:solidFill>
                <a:latin typeface="Graphik Semibold" panose="020B0503030202060203" pitchFamily="34" charset="77"/>
              </a:rPr>
              <a:t>How GenAI will revolutionize the workforce</a:t>
            </a:r>
          </a:p>
        </p:txBody>
      </p:sp>
      <p:sp>
        <p:nvSpPr>
          <p:cNvPr id="22" name="TextBox 21">
            <a:extLst>
              <a:ext uri="{FF2B5EF4-FFF2-40B4-BE49-F238E27FC236}">
                <a16:creationId xmlns:a16="http://schemas.microsoft.com/office/drawing/2014/main" id="{CCB2EB4D-EE75-A966-7C29-C1BB9AB6F41F}"/>
              </a:ext>
            </a:extLst>
          </p:cNvPr>
          <p:cNvSpPr txBox="1"/>
          <p:nvPr/>
        </p:nvSpPr>
        <p:spPr bwMode="gray">
          <a:xfrm>
            <a:off x="621577" y="6066484"/>
            <a:ext cx="3115476" cy="356245"/>
          </a:xfrm>
          <a:prstGeom prst="rect">
            <a:avLst/>
          </a:prstGeom>
          <a:noFill/>
        </p:spPr>
        <p:txBody>
          <a:bodyPr wrap="square" lIns="24000" tIns="24000" rIns="24000" bIns="24000" rtlCol="0" anchor="t">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lgn="ctr">
              <a:buNone/>
            </a:pPr>
            <a:r>
              <a:rPr lang="en-GB" sz="1000" i="1">
                <a:solidFill>
                  <a:srgbClr val="FCFCFD"/>
                </a:solidFill>
                <a:latin typeface="Graphik Regular" panose="020B0503030202060203" pitchFamily="34" charset="77"/>
              </a:rPr>
              <a:t>Layoff cohort analysis to understand top destinations for talent amidst tech layoffs</a:t>
            </a:r>
          </a:p>
        </p:txBody>
      </p:sp>
      <p:sp>
        <p:nvSpPr>
          <p:cNvPr id="23" name="TextBox 22">
            <a:extLst>
              <a:ext uri="{FF2B5EF4-FFF2-40B4-BE49-F238E27FC236}">
                <a16:creationId xmlns:a16="http://schemas.microsoft.com/office/drawing/2014/main" id="{FDBA9477-7187-A0DD-2C98-CEC02EB68C1D}"/>
              </a:ext>
            </a:extLst>
          </p:cNvPr>
          <p:cNvSpPr txBox="1"/>
          <p:nvPr/>
        </p:nvSpPr>
        <p:spPr bwMode="gray">
          <a:xfrm>
            <a:off x="4793821" y="6066484"/>
            <a:ext cx="2832957" cy="510134"/>
          </a:xfrm>
          <a:prstGeom prst="rect">
            <a:avLst/>
          </a:prstGeom>
          <a:noFill/>
        </p:spPr>
        <p:txBody>
          <a:bodyPr wrap="square" lIns="24000" tIns="24000" rIns="24000" bIns="24000" rtlCol="0" anchor="t">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lgn="ctr">
              <a:buNone/>
            </a:pPr>
            <a:r>
              <a:rPr lang="en-GB" sz="1000" i="1">
                <a:solidFill>
                  <a:srgbClr val="FCFCFD"/>
                </a:solidFill>
                <a:latin typeface="Graphik Regular" panose="020B0503030202060203" pitchFamily="34" charset="77"/>
              </a:rPr>
              <a:t>Alumni cohort analysis to understand which tech start-ups are attracting talent from </a:t>
            </a:r>
            <a:br>
              <a:rPr lang="en-GB" sz="1000" i="1">
                <a:solidFill>
                  <a:srgbClr val="FCFCFD"/>
                </a:solidFill>
                <a:latin typeface="Graphik Regular" panose="020B0503030202060203" pitchFamily="34" charset="77"/>
              </a:rPr>
            </a:br>
            <a:r>
              <a:rPr lang="en-GB" sz="1000" i="1">
                <a:solidFill>
                  <a:srgbClr val="FCFCFD"/>
                </a:solidFill>
                <a:latin typeface="Graphik Regular" panose="020B0503030202060203" pitchFamily="34" charset="77"/>
              </a:rPr>
              <a:t>Big Tech firms</a:t>
            </a:r>
          </a:p>
        </p:txBody>
      </p:sp>
      <p:sp>
        <p:nvSpPr>
          <p:cNvPr id="24" name="TextBox 23">
            <a:extLst>
              <a:ext uri="{FF2B5EF4-FFF2-40B4-BE49-F238E27FC236}">
                <a16:creationId xmlns:a16="http://schemas.microsoft.com/office/drawing/2014/main" id="{F05AB030-58BE-054B-5320-90251F030568}"/>
              </a:ext>
            </a:extLst>
          </p:cNvPr>
          <p:cNvSpPr txBox="1"/>
          <p:nvPr/>
        </p:nvSpPr>
        <p:spPr bwMode="gray">
          <a:xfrm>
            <a:off x="8517123" y="6066484"/>
            <a:ext cx="3115476" cy="510134"/>
          </a:xfrm>
          <a:prstGeom prst="rect">
            <a:avLst/>
          </a:prstGeom>
          <a:noFill/>
        </p:spPr>
        <p:txBody>
          <a:bodyPr wrap="square" lIns="24000" tIns="24000" rIns="24000" bIns="24000" rtlCol="0" anchor="t">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lgn="ctr">
              <a:buNone/>
            </a:pPr>
            <a:r>
              <a:rPr lang="en-GB" sz="1000" i="1">
                <a:solidFill>
                  <a:srgbClr val="FCFCFD"/>
                </a:solidFill>
                <a:latin typeface="Graphik Regular" panose="020B0503030202060203" pitchFamily="34" charset="77"/>
              </a:rPr>
              <a:t>Thought leadership on the workforce impacts </a:t>
            </a:r>
            <a:br>
              <a:rPr lang="en-GB" sz="1000" i="1">
                <a:solidFill>
                  <a:srgbClr val="FCFCFD"/>
                </a:solidFill>
                <a:latin typeface="Graphik Regular" panose="020B0503030202060203" pitchFamily="34" charset="77"/>
              </a:rPr>
            </a:br>
            <a:r>
              <a:rPr lang="en-GB" sz="1000" i="1">
                <a:solidFill>
                  <a:srgbClr val="FCFCFD"/>
                </a:solidFill>
                <a:latin typeface="Graphik Regular" panose="020B0503030202060203" pitchFamily="34" charset="77"/>
              </a:rPr>
              <a:t>of the latest technology-driven </a:t>
            </a:r>
            <a:br>
              <a:rPr lang="en-GB" sz="1000" i="1">
                <a:solidFill>
                  <a:srgbClr val="FCFCFD"/>
                </a:solidFill>
                <a:latin typeface="Graphik Regular" panose="020B0503030202060203" pitchFamily="34" charset="77"/>
              </a:rPr>
            </a:br>
            <a:r>
              <a:rPr lang="en-GB" sz="1000" i="1">
                <a:solidFill>
                  <a:srgbClr val="FCFCFD"/>
                </a:solidFill>
                <a:latin typeface="Graphik Regular" panose="020B0503030202060203" pitchFamily="34" charset="77"/>
              </a:rPr>
              <a:t>innovations &amp; trends</a:t>
            </a:r>
          </a:p>
        </p:txBody>
      </p:sp>
      <p:pic>
        <p:nvPicPr>
          <p:cNvPr id="25" name="Picture 24" descr="A screenshot of a computer screen&#10;&#10;Description automatically generated">
            <a:extLst>
              <a:ext uri="{FF2B5EF4-FFF2-40B4-BE49-F238E27FC236}">
                <a16:creationId xmlns:a16="http://schemas.microsoft.com/office/drawing/2014/main" id="{BED48DA5-DCF5-4E0F-C18B-3FCCBCB2D1D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60868" y="4772654"/>
            <a:ext cx="2484187" cy="1210245"/>
          </a:xfrm>
          <a:prstGeom prst="rect">
            <a:avLst/>
          </a:prstGeom>
        </p:spPr>
      </p:pic>
      <p:pic>
        <p:nvPicPr>
          <p:cNvPr id="26" name="Picture 25" descr="A screen shot of a graph&#10;&#10;Description automatically generated">
            <a:extLst>
              <a:ext uri="{FF2B5EF4-FFF2-40B4-BE49-F238E27FC236}">
                <a16:creationId xmlns:a16="http://schemas.microsoft.com/office/drawing/2014/main" id="{A7C48202-3D29-9C31-5ED3-A140AB9D36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259833" y="4772654"/>
            <a:ext cx="2035592" cy="1220444"/>
          </a:xfrm>
          <a:prstGeom prst="rect">
            <a:avLst/>
          </a:prstGeom>
        </p:spPr>
      </p:pic>
      <p:pic>
        <p:nvPicPr>
          <p:cNvPr id="27" name="Picture 26" descr="A screenshot of a report&#10;&#10;Description automatically generated">
            <a:extLst>
              <a:ext uri="{FF2B5EF4-FFF2-40B4-BE49-F238E27FC236}">
                <a16:creationId xmlns:a16="http://schemas.microsoft.com/office/drawing/2014/main" id="{B796A396-6A5E-6D0F-207B-A886FE7A545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68451" y="1951906"/>
            <a:ext cx="1046713" cy="1163106"/>
          </a:xfrm>
          <a:prstGeom prst="rect">
            <a:avLst/>
          </a:prstGeom>
          <a:ln>
            <a:solidFill>
              <a:schemeClr val="bg1">
                <a:lumMod val="95000"/>
              </a:schemeClr>
            </a:solidFill>
          </a:ln>
        </p:spPr>
      </p:pic>
      <p:sp>
        <p:nvSpPr>
          <p:cNvPr id="28" name="btfpNumberBubble635492">
            <a:extLst>
              <a:ext uri="{FF2B5EF4-FFF2-40B4-BE49-F238E27FC236}">
                <a16:creationId xmlns:a16="http://schemas.microsoft.com/office/drawing/2014/main" id="{DC16AE2B-1D3D-18FA-0858-EE960A53D909}"/>
              </a:ext>
            </a:extLst>
          </p:cNvPr>
          <p:cNvSpPr/>
          <p:nvPr/>
        </p:nvSpPr>
        <p:spPr bwMode="gray">
          <a:xfrm>
            <a:off x="421544" y="1549037"/>
            <a:ext cx="307065" cy="307065"/>
          </a:xfrm>
          <a:prstGeom prst="ellipse">
            <a:avLst/>
          </a:prstGeom>
          <a:solidFill>
            <a:srgbClr val="A8086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GB" sz="1600" b="1">
                <a:solidFill>
                  <a:srgbClr val="FCFCFD"/>
                </a:solidFill>
                <a:latin typeface="Graphik Semibold" panose="020B0503030202060203" pitchFamily="34" charset="77"/>
              </a:rPr>
              <a:t>1</a:t>
            </a:r>
          </a:p>
        </p:txBody>
      </p:sp>
      <p:sp>
        <p:nvSpPr>
          <p:cNvPr id="29" name="TextBox 28">
            <a:extLst>
              <a:ext uri="{FF2B5EF4-FFF2-40B4-BE49-F238E27FC236}">
                <a16:creationId xmlns:a16="http://schemas.microsoft.com/office/drawing/2014/main" id="{29A2BA0C-02C1-0EAB-6E58-ABFF5A07BCA7}"/>
              </a:ext>
            </a:extLst>
          </p:cNvPr>
          <p:cNvSpPr txBox="1"/>
          <p:nvPr/>
        </p:nvSpPr>
        <p:spPr bwMode="gray">
          <a:xfrm>
            <a:off x="786431" y="1562034"/>
            <a:ext cx="3115476" cy="294690"/>
          </a:xfrm>
          <a:prstGeom prst="rect">
            <a:avLst/>
          </a:prstGeom>
          <a:noFill/>
        </p:spPr>
        <p:txBody>
          <a:bodyPr wrap="square" lIns="24000" tIns="24000" rIns="24000" bIns="24000" rtlCol="0" anchor="t">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buNone/>
            </a:pPr>
            <a:r>
              <a:rPr lang="en-GB" sz="1600" b="1">
                <a:solidFill>
                  <a:srgbClr val="FCFCFD"/>
                </a:solidFill>
                <a:latin typeface="Graphik Semibold" panose="020B0503030202060203" pitchFamily="34" charset="77"/>
              </a:rPr>
              <a:t>Industry Benchmarking Report </a:t>
            </a:r>
          </a:p>
        </p:txBody>
      </p:sp>
      <p:sp>
        <p:nvSpPr>
          <p:cNvPr id="30" name="TextBox 29">
            <a:extLst>
              <a:ext uri="{FF2B5EF4-FFF2-40B4-BE49-F238E27FC236}">
                <a16:creationId xmlns:a16="http://schemas.microsoft.com/office/drawing/2014/main" id="{0C68E47F-48A1-B4FA-0F06-799AC1469E6A}"/>
              </a:ext>
            </a:extLst>
          </p:cNvPr>
          <p:cNvSpPr txBox="1"/>
          <p:nvPr/>
        </p:nvSpPr>
        <p:spPr bwMode="gray">
          <a:xfrm>
            <a:off x="606863" y="3556496"/>
            <a:ext cx="3115476" cy="356245"/>
          </a:xfrm>
          <a:prstGeom prst="rect">
            <a:avLst/>
          </a:prstGeom>
          <a:noFill/>
        </p:spPr>
        <p:txBody>
          <a:bodyPr wrap="square" lIns="24000" tIns="24000" rIns="24000" bIns="24000" rtlCol="0" anchor="t">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lgn="ctr">
              <a:buNone/>
            </a:pPr>
            <a:r>
              <a:rPr lang="en-GB" sz="1000" i="1">
                <a:solidFill>
                  <a:srgbClr val="FCFCFD"/>
                </a:solidFill>
                <a:latin typeface="Graphik Regular" panose="020B0503030202060203" pitchFamily="34" charset="77"/>
              </a:rPr>
              <a:t>Thought leadership on workforce-related benchmarks across specific industries</a:t>
            </a:r>
          </a:p>
        </p:txBody>
      </p:sp>
      <p:pic>
        <p:nvPicPr>
          <p:cNvPr id="31" name="Picture 30" descr="A screenshot of a report&#10;&#10;Description automatically generated">
            <a:extLst>
              <a:ext uri="{FF2B5EF4-FFF2-40B4-BE49-F238E27FC236}">
                <a16:creationId xmlns:a16="http://schemas.microsoft.com/office/drawing/2014/main" id="{9F50B374-2078-6545-B478-D8FACA91EE1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506666" y="2078319"/>
            <a:ext cx="1046712" cy="1163106"/>
          </a:xfrm>
          <a:prstGeom prst="rect">
            <a:avLst/>
          </a:prstGeom>
          <a:ln>
            <a:solidFill>
              <a:schemeClr val="bg1">
                <a:lumMod val="95000"/>
              </a:schemeClr>
            </a:solidFill>
          </a:ln>
        </p:spPr>
      </p:pic>
      <p:pic>
        <p:nvPicPr>
          <p:cNvPr id="32" name="Picture 31" descr="A screenshot of a report&#10;&#10;Description automatically generated">
            <a:extLst>
              <a:ext uri="{FF2B5EF4-FFF2-40B4-BE49-F238E27FC236}">
                <a16:creationId xmlns:a16="http://schemas.microsoft.com/office/drawing/2014/main" id="{7F8496E4-CE12-4EC1-5EAB-FFF16D68926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892465" y="2173934"/>
            <a:ext cx="1046712" cy="1163106"/>
          </a:xfrm>
          <a:prstGeom prst="rect">
            <a:avLst/>
          </a:prstGeom>
          <a:ln>
            <a:solidFill>
              <a:schemeClr val="bg1">
                <a:lumMod val="95000"/>
              </a:schemeClr>
            </a:solidFill>
          </a:ln>
        </p:spPr>
      </p:pic>
      <p:pic>
        <p:nvPicPr>
          <p:cNvPr id="33" name="Picture 32" descr="A cover of a report&#10;&#10;Description automatically generated">
            <a:extLst>
              <a:ext uri="{FF2B5EF4-FFF2-40B4-BE49-F238E27FC236}">
                <a16:creationId xmlns:a16="http://schemas.microsoft.com/office/drawing/2014/main" id="{A8372724-263B-8E50-1A59-53C6A7488AC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393831" y="2285266"/>
            <a:ext cx="895634" cy="1161125"/>
          </a:xfrm>
          <a:prstGeom prst="rect">
            <a:avLst/>
          </a:prstGeom>
          <a:ln>
            <a:solidFill>
              <a:schemeClr val="bg1">
                <a:lumMod val="95000"/>
              </a:schemeClr>
            </a:solidFill>
          </a:ln>
        </p:spPr>
      </p:pic>
      <p:pic>
        <p:nvPicPr>
          <p:cNvPr id="7" name="Graphic 6">
            <a:extLst>
              <a:ext uri="{FF2B5EF4-FFF2-40B4-BE49-F238E27FC236}">
                <a16:creationId xmlns:a16="http://schemas.microsoft.com/office/drawing/2014/main" id="{0188AB03-A94C-FF63-98E5-4346F92BAA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18288" y="409884"/>
            <a:ext cx="1066800" cy="221895"/>
          </a:xfrm>
          <a:prstGeom prst="rect">
            <a:avLst/>
          </a:prstGeom>
        </p:spPr>
      </p:pic>
      <p:sp>
        <p:nvSpPr>
          <p:cNvPr id="35" name="Subtitle 2">
            <a:extLst>
              <a:ext uri="{FF2B5EF4-FFF2-40B4-BE49-F238E27FC236}">
                <a16:creationId xmlns:a16="http://schemas.microsoft.com/office/drawing/2014/main" id="{F9FBD19F-E0D7-3DEB-55A5-AF9E0317585A}"/>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36" name="Straight Connector 35">
            <a:extLst>
              <a:ext uri="{FF2B5EF4-FFF2-40B4-BE49-F238E27FC236}">
                <a16:creationId xmlns:a16="http://schemas.microsoft.com/office/drawing/2014/main" id="{98E69763-FB5C-0F2E-F204-D32CA44BB3BA}"/>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EB5D31BE-A1DF-BD3E-50E9-D9839024C07A}"/>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a:solidFill>
                  <a:srgbClr val="263238"/>
                </a:solidFill>
                <a:latin typeface="Graphik Regular" panose="020B0503030202060203" pitchFamily="34" charset="77"/>
              </a:rPr>
              <a:t>Subscribe now on </a:t>
            </a:r>
            <a:r>
              <a:rPr lang="en-US" sz="2000">
                <a:solidFill>
                  <a:srgbClr val="CE0B80"/>
                </a:solidFill>
                <a:latin typeface="Graphik Regular" panose="020B0503030202060203" pitchFamily="34" charset="77"/>
                <a:hlinkClick r:id="rId13">
                  <a:extLst>
                    <a:ext uri="{A12FA001-AC4F-418D-AE19-62706E023703}">
                      <ahyp:hlinkClr xmlns:ahyp="http://schemas.microsoft.com/office/drawing/2018/hyperlinkcolor" val="tx"/>
                    </a:ext>
                  </a:extLst>
                </a:hlinkClick>
              </a:rPr>
              <a:t>getaura.ai</a:t>
            </a:r>
            <a:r>
              <a:rPr lang="en-US" sz="2000">
                <a:solidFill>
                  <a:srgbClr val="CE0B80"/>
                </a:solidFill>
                <a:latin typeface="Graphik Regular" panose="020B0503030202060203" pitchFamily="34" charset="77"/>
              </a:rPr>
              <a:t> </a:t>
            </a:r>
            <a:r>
              <a:rPr lang="en-US" sz="2000">
                <a:solidFill>
                  <a:srgbClr val="263238"/>
                </a:solidFill>
                <a:latin typeface="Graphik Regular" panose="020B0503030202060203" pitchFamily="34" charset="77"/>
              </a:rPr>
              <a:t>and view past reports &amp; articles at </a:t>
            </a:r>
            <a:r>
              <a:rPr lang="en-US" sz="2000">
                <a:solidFill>
                  <a:srgbClr val="CE0B80"/>
                </a:solidFill>
                <a:latin typeface="Graphik Regular" panose="020B0503030202060203" pitchFamily="34" charset="77"/>
                <a:hlinkClick r:id="rId14">
                  <a:extLst>
                    <a:ext uri="{A12FA001-AC4F-418D-AE19-62706E023703}">
                      <ahyp:hlinkClr xmlns:ahyp="http://schemas.microsoft.com/office/drawing/2018/hyperlinkcolor" val="tx"/>
                    </a:ext>
                  </a:extLst>
                </a:hlinkClick>
              </a:rPr>
              <a:t>blog.getaura.ai</a:t>
            </a:r>
            <a:endParaRPr lang="en-US" sz="2000">
              <a:solidFill>
                <a:srgbClr val="CE0B80"/>
              </a:solidFill>
              <a:latin typeface="Graphik Regular" panose="020B0503030202060203" pitchFamily="34" charset="77"/>
            </a:endParaRPr>
          </a:p>
        </p:txBody>
      </p:sp>
    </p:spTree>
    <p:extLst>
      <p:ext uri="{BB962C8B-B14F-4D97-AF65-F5344CB8AC3E}">
        <p14:creationId xmlns:p14="http://schemas.microsoft.com/office/powerpoint/2010/main" val="489642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CE0B80"/>
            </a:gs>
            <a:gs pos="100000">
              <a:srgbClr val="8A1D5A"/>
            </a:gs>
          </a:gsLst>
          <a:lin ang="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0B31FDF-AEB0-B1D7-DAF1-6DAD482172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343992">
            <a:off x="-1351792" y="423311"/>
            <a:ext cx="17283151" cy="5842067"/>
          </a:xfrm>
          <a:prstGeom prst="rect">
            <a:avLst/>
          </a:prstGeom>
        </p:spPr>
      </p:pic>
      <p:sp>
        <p:nvSpPr>
          <p:cNvPr id="5" name="Subtitle 2">
            <a:extLst>
              <a:ext uri="{FF2B5EF4-FFF2-40B4-BE49-F238E27FC236}">
                <a16:creationId xmlns:a16="http://schemas.microsoft.com/office/drawing/2014/main" id="{1CB538A4-CFCE-507F-6371-5FD6CD3B7DE5}"/>
              </a:ext>
            </a:extLst>
          </p:cNvPr>
          <p:cNvSpPr txBox="1">
            <a:spLocks/>
          </p:cNvSpPr>
          <p:nvPr/>
        </p:nvSpPr>
        <p:spPr>
          <a:xfrm>
            <a:off x="531263" y="350146"/>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bg1"/>
                </a:solidFill>
                <a:latin typeface="Graphik Light" panose="020B0403030202060203" pitchFamily="34" charset="77"/>
              </a:rPr>
              <a:t>2024</a:t>
            </a:r>
          </a:p>
        </p:txBody>
      </p:sp>
      <p:cxnSp>
        <p:nvCxnSpPr>
          <p:cNvPr id="6" name="Straight Connector 5">
            <a:extLst>
              <a:ext uri="{FF2B5EF4-FFF2-40B4-BE49-F238E27FC236}">
                <a16:creationId xmlns:a16="http://schemas.microsoft.com/office/drawing/2014/main" id="{68A1BDCA-C76E-6C6A-4780-DDF84065D04D}"/>
              </a:ext>
            </a:extLst>
          </p:cNvPr>
          <p:cNvCxnSpPr>
            <a:cxnSpLocks/>
          </p:cNvCxnSpPr>
          <p:nvPr/>
        </p:nvCxnSpPr>
        <p:spPr>
          <a:xfrm>
            <a:off x="628245" y="686908"/>
            <a:ext cx="413975"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60653D24-C242-ACBF-BA23-7CCB871B79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3489" y="6150427"/>
            <a:ext cx="1418680" cy="294649"/>
          </a:xfrm>
          <a:prstGeom prst="rect">
            <a:avLst/>
          </a:prstGeom>
        </p:spPr>
      </p:pic>
    </p:spTree>
    <p:extLst>
      <p:ext uri="{BB962C8B-B14F-4D97-AF65-F5344CB8AC3E}">
        <p14:creationId xmlns:p14="http://schemas.microsoft.com/office/powerpoint/2010/main" val="2555213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issors cutting a price tag&#10;&#10;Description automatically generated">
            <a:extLst>
              <a:ext uri="{FF2B5EF4-FFF2-40B4-BE49-F238E27FC236}">
                <a16:creationId xmlns:a16="http://schemas.microsoft.com/office/drawing/2014/main" id="{6EECAE68-F760-480F-95BF-F3A9852816F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171033" y="1679453"/>
            <a:ext cx="893135" cy="1292309"/>
          </a:xfrm>
          <a:prstGeom prst="rect">
            <a:avLst/>
          </a:prstGeom>
        </p:spPr>
      </p:pic>
      <p:pic>
        <p:nvPicPr>
          <p:cNvPr id="3" name="Picture 2" descr="A magnifying glass with a gauge&#10;&#10;Description automatically generated">
            <a:extLst>
              <a:ext uri="{FF2B5EF4-FFF2-40B4-BE49-F238E27FC236}">
                <a16:creationId xmlns:a16="http://schemas.microsoft.com/office/drawing/2014/main" id="{8C9F99C8-BA1D-24B2-FD84-17B87A37968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984293" y="1690632"/>
            <a:ext cx="1180214" cy="1269951"/>
          </a:xfrm>
          <a:prstGeom prst="rect">
            <a:avLst/>
          </a:prstGeom>
          <a:ln>
            <a:solidFill>
              <a:schemeClr val="bg1"/>
            </a:solidFill>
          </a:ln>
        </p:spPr>
      </p:pic>
      <p:pic>
        <p:nvPicPr>
          <p:cNvPr id="4" name="Picture 3" descr="A purple ribbon with a white circle&#10;&#10;Description automatically generated">
            <a:extLst>
              <a:ext uri="{FF2B5EF4-FFF2-40B4-BE49-F238E27FC236}">
                <a16:creationId xmlns:a16="http://schemas.microsoft.com/office/drawing/2014/main" id="{2D70DFAE-4F92-6573-E447-3B6BAA98788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071167" y="1637723"/>
            <a:ext cx="920066" cy="1375769"/>
          </a:xfrm>
          <a:prstGeom prst="rect">
            <a:avLst/>
          </a:prstGeom>
          <a:ln>
            <a:solidFill>
              <a:schemeClr val="bg1"/>
            </a:solidFill>
          </a:ln>
        </p:spPr>
      </p:pic>
      <p:sp>
        <p:nvSpPr>
          <p:cNvPr id="5" name="TextBox 4">
            <a:extLst>
              <a:ext uri="{FF2B5EF4-FFF2-40B4-BE49-F238E27FC236}">
                <a16:creationId xmlns:a16="http://schemas.microsoft.com/office/drawing/2014/main" id="{5739C323-CC78-9556-D8BE-38B013CE3BF0}"/>
              </a:ext>
            </a:extLst>
          </p:cNvPr>
          <p:cNvSpPr txBox="1"/>
          <p:nvPr/>
        </p:nvSpPr>
        <p:spPr bwMode="gray">
          <a:xfrm>
            <a:off x="3537600" y="3135381"/>
            <a:ext cx="2160000" cy="349702"/>
          </a:xfrm>
          <a:prstGeom prst="rect">
            <a:avLst/>
          </a:prstGeom>
          <a:noFill/>
        </p:spPr>
        <p:txBody>
          <a:bodyPr wrap="square" lIns="36000" tIns="36000" rIns="36000" bIns="36000" rtlCol="0">
            <a:spAutoFit/>
          </a:bodyPr>
          <a:lstStyle/>
          <a:p>
            <a:pPr marL="0" indent="0" algn="ctr">
              <a:buNone/>
            </a:pPr>
            <a:r>
              <a:rPr lang="en-US" sz="1800" b="1">
                <a:solidFill>
                  <a:srgbClr val="A80867"/>
                </a:solidFill>
                <a:latin typeface="Graphik Semibold" panose="020B0503030202060203" pitchFamily="34" charset="77"/>
              </a:rPr>
              <a:t>Reducing costs</a:t>
            </a:r>
          </a:p>
        </p:txBody>
      </p:sp>
      <p:sp>
        <p:nvSpPr>
          <p:cNvPr id="6" name="TextBox 5">
            <a:extLst>
              <a:ext uri="{FF2B5EF4-FFF2-40B4-BE49-F238E27FC236}">
                <a16:creationId xmlns:a16="http://schemas.microsoft.com/office/drawing/2014/main" id="{85E87D72-01AA-4AB7-F589-41D784349687}"/>
              </a:ext>
            </a:extLst>
          </p:cNvPr>
          <p:cNvSpPr txBox="1"/>
          <p:nvPr/>
        </p:nvSpPr>
        <p:spPr bwMode="gray">
          <a:xfrm>
            <a:off x="6494400" y="3004913"/>
            <a:ext cx="2160000" cy="626701"/>
          </a:xfrm>
          <a:prstGeom prst="rect">
            <a:avLst/>
          </a:prstGeom>
          <a:noFill/>
        </p:spPr>
        <p:txBody>
          <a:bodyPr wrap="square" lIns="36000" tIns="36000" rIns="36000" bIns="36000" rtlCol="0">
            <a:spAutoFit/>
          </a:bodyPr>
          <a:lstStyle/>
          <a:p>
            <a:pPr marL="0" indent="0" algn="ctr">
              <a:buNone/>
            </a:pPr>
            <a:r>
              <a:rPr lang="en-US" sz="1800" b="1">
                <a:solidFill>
                  <a:srgbClr val="A80867"/>
                </a:solidFill>
                <a:latin typeface="Graphik Semibold" panose="020B0503030202060203" pitchFamily="34" charset="77"/>
              </a:rPr>
              <a:t>Increasing Speed to Delivery</a:t>
            </a:r>
          </a:p>
        </p:txBody>
      </p:sp>
      <p:sp>
        <p:nvSpPr>
          <p:cNvPr id="7" name="TextBox 6">
            <a:extLst>
              <a:ext uri="{FF2B5EF4-FFF2-40B4-BE49-F238E27FC236}">
                <a16:creationId xmlns:a16="http://schemas.microsoft.com/office/drawing/2014/main" id="{0383BE3F-2B55-6D4E-8D59-90F24734A93D}"/>
              </a:ext>
            </a:extLst>
          </p:cNvPr>
          <p:cNvSpPr txBox="1"/>
          <p:nvPr/>
        </p:nvSpPr>
        <p:spPr bwMode="gray">
          <a:xfrm>
            <a:off x="9451200" y="3004913"/>
            <a:ext cx="2160000" cy="626701"/>
          </a:xfrm>
          <a:prstGeom prst="rect">
            <a:avLst/>
          </a:prstGeom>
          <a:noFill/>
        </p:spPr>
        <p:txBody>
          <a:bodyPr wrap="square" lIns="36000" tIns="36000" rIns="36000" bIns="36000" rtlCol="0">
            <a:spAutoFit/>
          </a:bodyPr>
          <a:lstStyle/>
          <a:p>
            <a:pPr marL="0" indent="0" algn="ctr">
              <a:buNone/>
            </a:pPr>
            <a:r>
              <a:rPr lang="en-US" sz="1800" b="1">
                <a:solidFill>
                  <a:srgbClr val="A80867"/>
                </a:solidFill>
                <a:latin typeface="Graphik Semibold" panose="020B0503030202060203" pitchFamily="34" charset="77"/>
              </a:rPr>
              <a:t>Improving Analysis Quality</a:t>
            </a:r>
          </a:p>
        </p:txBody>
      </p:sp>
      <p:sp>
        <p:nvSpPr>
          <p:cNvPr id="8" name="TextBox 7">
            <a:extLst>
              <a:ext uri="{FF2B5EF4-FFF2-40B4-BE49-F238E27FC236}">
                <a16:creationId xmlns:a16="http://schemas.microsoft.com/office/drawing/2014/main" id="{981E5EBC-1E31-EF59-7560-B4A069D40CA5}"/>
              </a:ext>
            </a:extLst>
          </p:cNvPr>
          <p:cNvSpPr txBox="1"/>
          <p:nvPr/>
        </p:nvSpPr>
        <p:spPr bwMode="gray">
          <a:xfrm>
            <a:off x="580800" y="3004913"/>
            <a:ext cx="2160000" cy="626701"/>
          </a:xfrm>
          <a:prstGeom prst="rect">
            <a:avLst/>
          </a:prstGeom>
          <a:noFill/>
        </p:spPr>
        <p:txBody>
          <a:bodyPr wrap="square" lIns="36000" tIns="36000" rIns="36000" bIns="36000" rtlCol="0">
            <a:spAutoFit/>
          </a:bodyPr>
          <a:lstStyle>
            <a:defPPr>
              <a:defRPr lang="en-US"/>
            </a:defPPr>
            <a:lvl1pPr marL="0" indent="0" algn="ctr">
              <a:buNone/>
              <a:defRPr sz="1800" b="1">
                <a:solidFill>
                  <a:srgbClr val="A80867"/>
                </a:solidFill>
              </a:defRPr>
            </a:lvl1pPr>
          </a:lstStyle>
          <a:p>
            <a:r>
              <a:rPr lang="en-US">
                <a:latin typeface="Graphik Semibold" panose="020B0503030202060203" pitchFamily="34" charset="77"/>
              </a:rPr>
              <a:t>Empowering you to win business</a:t>
            </a:r>
          </a:p>
        </p:txBody>
      </p:sp>
      <p:sp>
        <p:nvSpPr>
          <p:cNvPr id="9" name="btfpBulletedList555454">
            <a:extLst>
              <a:ext uri="{FF2B5EF4-FFF2-40B4-BE49-F238E27FC236}">
                <a16:creationId xmlns:a16="http://schemas.microsoft.com/office/drawing/2014/main" id="{29D47FBE-A247-BEE1-F965-A48E9BEC6098}"/>
              </a:ext>
            </a:extLst>
          </p:cNvPr>
          <p:cNvSpPr txBox="1"/>
          <p:nvPr>
            <p:custDataLst>
              <p:tags r:id="rId1"/>
            </p:custDataLst>
          </p:nvPr>
        </p:nvSpPr>
        <p:spPr bwMode="gray">
          <a:xfrm>
            <a:off x="3321600" y="3738366"/>
            <a:ext cx="2592000" cy="1149921"/>
          </a:xfrm>
          <a:prstGeom prst="rect">
            <a:avLst/>
          </a:prstGeom>
          <a:noFill/>
        </p:spPr>
        <p:txBody>
          <a:bodyPr vert="horz" wrap="square" lIns="90000" tIns="36000" rIns="90000" bIns="36000" rtlCol="0" anchor="t">
            <a:spAutoFit/>
          </a:bodyPr>
          <a:lstStyle/>
          <a:p>
            <a:pPr marL="0" indent="0" algn="ctr" defTabSz="609630">
              <a:spcBef>
                <a:spcPts val="0"/>
              </a:spcBef>
              <a:buNone/>
            </a:pPr>
            <a:r>
              <a:rPr lang="en-US" sz="1400">
                <a:solidFill>
                  <a:schemeClr val="tx1">
                    <a:lumMod val="75000"/>
                    <a:lumOff val="25000"/>
                  </a:schemeClr>
                </a:solidFill>
                <a:latin typeface="Graphik Medium" panose="020B0503030202060203" pitchFamily="34" charset="77"/>
                <a:cs typeface="Arial"/>
              </a:rPr>
              <a:t>Replace costly, manual web-scraping </a:t>
            </a:r>
            <a:r>
              <a:rPr lang="en-US" sz="1400">
                <a:solidFill>
                  <a:schemeClr val="tx1">
                    <a:lumMod val="75000"/>
                    <a:lumOff val="25000"/>
                  </a:schemeClr>
                </a:solidFill>
                <a:latin typeface="Graphik Regular" panose="020B0503030202060203" pitchFamily="34" charset="77"/>
                <a:cs typeface="Arial"/>
              </a:rPr>
              <a:t>with unlimited access to billions of data points and </a:t>
            </a:r>
            <a:r>
              <a:rPr lang="en-US" sz="1400">
                <a:solidFill>
                  <a:schemeClr val="tx1">
                    <a:lumMod val="75000"/>
                    <a:lumOff val="25000"/>
                  </a:schemeClr>
                </a:solidFill>
                <a:latin typeface="Graphik Medium" panose="020B0503030202060203" pitchFamily="34" charset="77"/>
                <a:cs typeface="Arial"/>
              </a:rPr>
              <a:t>save up to 60% of costs</a:t>
            </a:r>
          </a:p>
        </p:txBody>
      </p:sp>
      <p:sp>
        <p:nvSpPr>
          <p:cNvPr id="10" name="btfpBulletedList555454">
            <a:extLst>
              <a:ext uri="{FF2B5EF4-FFF2-40B4-BE49-F238E27FC236}">
                <a16:creationId xmlns:a16="http://schemas.microsoft.com/office/drawing/2014/main" id="{EE368FBF-1226-484D-E756-BDB05A6FB2D4}"/>
              </a:ext>
            </a:extLst>
          </p:cNvPr>
          <p:cNvSpPr txBox="1"/>
          <p:nvPr>
            <p:custDataLst>
              <p:tags r:id="rId2"/>
            </p:custDataLst>
          </p:nvPr>
        </p:nvSpPr>
        <p:spPr bwMode="gray">
          <a:xfrm>
            <a:off x="364800" y="3738366"/>
            <a:ext cx="2592000" cy="1149921"/>
          </a:xfrm>
          <a:prstGeom prst="rect">
            <a:avLst/>
          </a:prstGeom>
          <a:noFill/>
        </p:spPr>
        <p:txBody>
          <a:bodyPr vert="horz" wrap="square" lIns="36000" tIns="36000" rIns="36000" bIns="36000" rtlCol="0" anchor="t">
            <a:spAutoFit/>
          </a:bodyPr>
          <a:lstStyle/>
          <a:p>
            <a:pPr marL="0" indent="0" algn="ctr">
              <a:buNone/>
            </a:pPr>
            <a:r>
              <a:rPr lang="en-US" sz="1400">
                <a:solidFill>
                  <a:schemeClr val="tx1">
                    <a:lumMod val="75000"/>
                    <a:lumOff val="25000"/>
                  </a:schemeClr>
                </a:solidFill>
                <a:latin typeface="Graphik Medium" panose="020B0503030202060203" pitchFamily="34" charset="77"/>
                <a:cs typeface="Arial"/>
              </a:rPr>
              <a:t>Win new business by leveraging outside-in analyses </a:t>
            </a:r>
            <a:r>
              <a:rPr lang="en-US" sz="1400">
                <a:solidFill>
                  <a:schemeClr val="tx1">
                    <a:lumMod val="75000"/>
                    <a:lumOff val="25000"/>
                  </a:schemeClr>
                </a:solidFill>
                <a:latin typeface="Graphik Regular" panose="020B0503030202060203" pitchFamily="34" charset="77"/>
                <a:cs typeface="Arial"/>
              </a:rPr>
              <a:t>to demonstrate your firm’s ability to provide strategic insights</a:t>
            </a:r>
          </a:p>
        </p:txBody>
      </p:sp>
      <p:sp>
        <p:nvSpPr>
          <p:cNvPr id="11" name="btfpBulletedList555454">
            <a:extLst>
              <a:ext uri="{FF2B5EF4-FFF2-40B4-BE49-F238E27FC236}">
                <a16:creationId xmlns:a16="http://schemas.microsoft.com/office/drawing/2014/main" id="{90D9DA3E-1E85-441A-4B5B-B63ED6924BF0}"/>
              </a:ext>
            </a:extLst>
          </p:cNvPr>
          <p:cNvSpPr txBox="1"/>
          <p:nvPr>
            <p:custDataLst>
              <p:tags r:id="rId3"/>
            </p:custDataLst>
          </p:nvPr>
        </p:nvSpPr>
        <p:spPr bwMode="gray">
          <a:xfrm>
            <a:off x="6332400" y="3738366"/>
            <a:ext cx="2484000" cy="1149921"/>
          </a:xfrm>
          <a:prstGeom prst="rect">
            <a:avLst/>
          </a:prstGeom>
          <a:noFill/>
        </p:spPr>
        <p:txBody>
          <a:bodyPr vert="horz" wrap="square" lIns="36000" tIns="36000" rIns="36000" bIns="36000" rtlCol="0" anchor="t">
            <a:spAutoFit/>
          </a:bodyPr>
          <a:lstStyle/>
          <a:p>
            <a:pPr marL="0" indent="0" algn="ctr" defTabSz="609630">
              <a:spcBef>
                <a:spcPts val="0"/>
              </a:spcBef>
              <a:buNone/>
            </a:pPr>
            <a:r>
              <a:rPr lang="en-US" sz="1400">
                <a:solidFill>
                  <a:schemeClr val="tx1">
                    <a:lumMod val="75000"/>
                    <a:lumOff val="25000"/>
                  </a:schemeClr>
                </a:solidFill>
                <a:latin typeface="Graphik Regular" panose="020B0503030202060203" pitchFamily="34" charset="77"/>
                <a:cs typeface="Arial"/>
              </a:rPr>
              <a:t>Empower your consulting teams to </a:t>
            </a:r>
            <a:r>
              <a:rPr lang="en-US" sz="1400">
                <a:solidFill>
                  <a:schemeClr val="tx1">
                    <a:lumMod val="75000"/>
                    <a:lumOff val="25000"/>
                  </a:schemeClr>
                </a:solidFill>
                <a:latin typeface="Graphik Medium" panose="020B0503030202060203" pitchFamily="34" charset="77"/>
                <a:cs typeface="Arial"/>
              </a:rPr>
              <a:t>perform detailed analyses in minutes </a:t>
            </a:r>
            <a:r>
              <a:rPr lang="en-US" sz="1400">
                <a:solidFill>
                  <a:schemeClr val="tx1">
                    <a:lumMod val="75000"/>
                    <a:lumOff val="25000"/>
                  </a:schemeClr>
                </a:solidFill>
                <a:latin typeface="Graphik Regular" panose="020B0503030202060203" pitchFamily="34" charset="77"/>
                <a:cs typeface="Arial"/>
              </a:rPr>
              <a:t>that previously took days </a:t>
            </a:r>
            <a:br>
              <a:rPr lang="en-US" sz="1400">
                <a:solidFill>
                  <a:schemeClr val="tx1">
                    <a:lumMod val="75000"/>
                    <a:lumOff val="25000"/>
                  </a:schemeClr>
                </a:solidFill>
                <a:latin typeface="Graphik Regular" panose="020B0503030202060203" pitchFamily="34" charset="77"/>
                <a:cs typeface="Arial"/>
              </a:rPr>
            </a:br>
            <a:r>
              <a:rPr lang="en-US" sz="1400">
                <a:solidFill>
                  <a:schemeClr val="tx1">
                    <a:lumMod val="75000"/>
                    <a:lumOff val="25000"/>
                  </a:schemeClr>
                </a:solidFill>
                <a:latin typeface="Graphik Regular" panose="020B0503030202060203" pitchFamily="34" charset="77"/>
                <a:cs typeface="Arial"/>
              </a:rPr>
              <a:t>to complete</a:t>
            </a:r>
          </a:p>
        </p:txBody>
      </p:sp>
      <p:sp>
        <p:nvSpPr>
          <p:cNvPr id="12" name="btfpBulletedList555454">
            <a:extLst>
              <a:ext uri="{FF2B5EF4-FFF2-40B4-BE49-F238E27FC236}">
                <a16:creationId xmlns:a16="http://schemas.microsoft.com/office/drawing/2014/main" id="{034D1913-EA7C-1BB5-DF2F-9556E8242745}"/>
              </a:ext>
            </a:extLst>
          </p:cNvPr>
          <p:cNvSpPr txBox="1"/>
          <p:nvPr>
            <p:custDataLst>
              <p:tags r:id="rId4"/>
            </p:custDataLst>
          </p:nvPr>
        </p:nvSpPr>
        <p:spPr bwMode="gray">
          <a:xfrm>
            <a:off x="9235200" y="3738366"/>
            <a:ext cx="2592000" cy="1149921"/>
          </a:xfrm>
          <a:prstGeom prst="rect">
            <a:avLst/>
          </a:prstGeom>
          <a:noFill/>
        </p:spPr>
        <p:txBody>
          <a:bodyPr vert="horz" wrap="square" lIns="36000" tIns="36000" rIns="36000" bIns="36000" rtlCol="0" anchor="t">
            <a:spAutoFit/>
          </a:bodyPr>
          <a:lstStyle/>
          <a:p>
            <a:pPr marL="0" indent="0" algn="ctr">
              <a:buNone/>
            </a:pPr>
            <a:r>
              <a:rPr lang="en-US" sz="1400">
                <a:solidFill>
                  <a:schemeClr val="tx1">
                    <a:lumMod val="75000"/>
                    <a:lumOff val="25000"/>
                  </a:schemeClr>
                </a:solidFill>
                <a:latin typeface="Graphik Medium" panose="020B0503030202060203" pitchFamily="34" charset="77"/>
                <a:cs typeface="Arial"/>
              </a:rPr>
              <a:t>Access highly granular, comprehensive data </a:t>
            </a:r>
            <a:r>
              <a:rPr lang="en-US" sz="1400">
                <a:solidFill>
                  <a:schemeClr val="tx1">
                    <a:lumMod val="75000"/>
                    <a:lumOff val="25000"/>
                  </a:schemeClr>
                </a:solidFill>
                <a:latin typeface="Graphik Regular" panose="020B0503030202060203" pitchFamily="34" charset="77"/>
                <a:cs typeface="Arial"/>
              </a:rPr>
              <a:t>refreshed on a sub-monthly basis, while reducing the risk of human errors</a:t>
            </a:r>
          </a:p>
        </p:txBody>
      </p:sp>
      <p:cxnSp>
        <p:nvCxnSpPr>
          <p:cNvPr id="13" name="Straight Connector 12">
            <a:extLst>
              <a:ext uri="{FF2B5EF4-FFF2-40B4-BE49-F238E27FC236}">
                <a16:creationId xmlns:a16="http://schemas.microsoft.com/office/drawing/2014/main" id="{5058EA43-BA9A-C1A0-A2C6-A7702F9B0A6B}"/>
              </a:ext>
            </a:extLst>
          </p:cNvPr>
          <p:cNvCxnSpPr>
            <a:cxnSpLocks/>
          </p:cNvCxnSpPr>
          <p:nvPr/>
        </p:nvCxnSpPr>
        <p:spPr bwMode="gray">
          <a:xfrm>
            <a:off x="513888" y="4974267"/>
            <a:ext cx="2268000" cy="0"/>
          </a:xfrm>
          <a:prstGeom prst="line">
            <a:avLst/>
          </a:prstGeom>
          <a:ln w="28575" cap="flat">
            <a:solidFill>
              <a:srgbClr val="CE0B8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9603E5-BCE7-94F4-CEDB-0E038A070E8F}"/>
              </a:ext>
            </a:extLst>
          </p:cNvPr>
          <p:cNvCxnSpPr>
            <a:cxnSpLocks/>
          </p:cNvCxnSpPr>
          <p:nvPr/>
        </p:nvCxnSpPr>
        <p:spPr bwMode="gray">
          <a:xfrm>
            <a:off x="3524688" y="4974267"/>
            <a:ext cx="2268000" cy="0"/>
          </a:xfrm>
          <a:prstGeom prst="line">
            <a:avLst/>
          </a:prstGeom>
          <a:ln w="28575" cap="flat">
            <a:solidFill>
              <a:srgbClr val="CE0B8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D00BE4C-7974-C1E6-4F9F-17960097DFAB}"/>
              </a:ext>
            </a:extLst>
          </p:cNvPr>
          <p:cNvCxnSpPr>
            <a:cxnSpLocks/>
          </p:cNvCxnSpPr>
          <p:nvPr/>
        </p:nvCxnSpPr>
        <p:spPr bwMode="gray">
          <a:xfrm>
            <a:off x="6427488" y="4974267"/>
            <a:ext cx="2268000" cy="0"/>
          </a:xfrm>
          <a:prstGeom prst="line">
            <a:avLst/>
          </a:prstGeom>
          <a:ln w="28575" cap="flat">
            <a:solidFill>
              <a:srgbClr val="CE0B8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DBC8FA-FDA5-9B55-D2F9-298B8790B232}"/>
              </a:ext>
            </a:extLst>
          </p:cNvPr>
          <p:cNvCxnSpPr>
            <a:cxnSpLocks/>
          </p:cNvCxnSpPr>
          <p:nvPr/>
        </p:nvCxnSpPr>
        <p:spPr bwMode="gray">
          <a:xfrm>
            <a:off x="9384288" y="4974267"/>
            <a:ext cx="2268000" cy="0"/>
          </a:xfrm>
          <a:prstGeom prst="line">
            <a:avLst/>
          </a:prstGeom>
          <a:ln w="28575" cap="flat">
            <a:solidFill>
              <a:srgbClr val="CE0B8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EB1E102-30E2-2FEF-9CFC-2D7AF7DCA663}"/>
              </a:ext>
            </a:extLst>
          </p:cNvPr>
          <p:cNvSpPr txBox="1"/>
          <p:nvPr/>
        </p:nvSpPr>
        <p:spPr bwMode="gray">
          <a:xfrm>
            <a:off x="382480" y="5048470"/>
            <a:ext cx="2556640" cy="738664"/>
          </a:xfrm>
          <a:prstGeom prst="rect">
            <a:avLst/>
          </a:prstGeom>
          <a:noFill/>
        </p:spPr>
        <p:txBody>
          <a:bodyPr wrap="square">
            <a:spAutoFit/>
          </a:bodyPr>
          <a:lstStyle/>
          <a:p>
            <a:pPr marL="0" indent="0" algn="ctr">
              <a:buNone/>
            </a:pPr>
            <a:r>
              <a:rPr lang="en-US" sz="1400" i="1" u="none" strike="noStrike" noProof="0">
                <a:solidFill>
                  <a:srgbClr val="A80867"/>
                </a:solidFill>
                <a:latin typeface="Graphik Regular" panose="020B0503030202060203" pitchFamily="34" charset="77"/>
              </a:rPr>
              <a:t>“Aura is a huge differentiator for us, especially in pitches”</a:t>
            </a:r>
            <a:br>
              <a:rPr lang="en-US" sz="1400" i="1" u="none" strike="noStrike" noProof="0">
                <a:solidFill>
                  <a:srgbClr val="A80867"/>
                </a:solidFill>
                <a:latin typeface="Graphik Regular" panose="020B0503030202060203" pitchFamily="34" charset="77"/>
              </a:rPr>
            </a:br>
            <a:r>
              <a:rPr lang="en-US" sz="1400" u="none" strike="noStrike" noProof="0">
                <a:solidFill>
                  <a:srgbClr val="A80867"/>
                </a:solidFill>
                <a:latin typeface="Graphik Regular" panose="020B0503030202060203" pitchFamily="34" charset="77"/>
              </a:rPr>
              <a:t>- Manager, Bain</a:t>
            </a:r>
            <a:endParaRPr lang="en-US" sz="1400">
              <a:solidFill>
                <a:srgbClr val="A80867"/>
              </a:solidFill>
              <a:latin typeface="Graphik Regular" panose="020B0503030202060203" pitchFamily="34" charset="77"/>
            </a:endParaRPr>
          </a:p>
        </p:txBody>
      </p:sp>
      <p:pic>
        <p:nvPicPr>
          <p:cNvPr id="18" name="Picture 17" descr="A purple trophy with a number one&#10;&#10;Description automatically generated">
            <a:extLst>
              <a:ext uri="{FF2B5EF4-FFF2-40B4-BE49-F238E27FC236}">
                <a16:creationId xmlns:a16="http://schemas.microsoft.com/office/drawing/2014/main" id="{71E63209-7996-7556-4FC0-E3C7440B214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99517" y="1753053"/>
            <a:ext cx="1122567" cy="1145108"/>
          </a:xfrm>
          <a:prstGeom prst="rect">
            <a:avLst/>
          </a:prstGeom>
        </p:spPr>
      </p:pic>
      <p:sp>
        <p:nvSpPr>
          <p:cNvPr id="19" name="TextBox 18">
            <a:extLst>
              <a:ext uri="{FF2B5EF4-FFF2-40B4-BE49-F238E27FC236}">
                <a16:creationId xmlns:a16="http://schemas.microsoft.com/office/drawing/2014/main" id="{218B7E45-88A9-0EBD-EB4D-772068C78964}"/>
              </a:ext>
            </a:extLst>
          </p:cNvPr>
          <p:cNvSpPr txBox="1"/>
          <p:nvPr/>
        </p:nvSpPr>
        <p:spPr bwMode="gray">
          <a:xfrm>
            <a:off x="9036739" y="5048470"/>
            <a:ext cx="2954959" cy="738664"/>
          </a:xfrm>
          <a:prstGeom prst="rect">
            <a:avLst/>
          </a:prstGeom>
          <a:noFill/>
        </p:spPr>
        <p:txBody>
          <a:bodyPr wrap="square">
            <a:spAutoFit/>
          </a:bodyPr>
          <a:lstStyle/>
          <a:p>
            <a:pPr marL="0" indent="0" algn="ctr">
              <a:buNone/>
            </a:pPr>
            <a:r>
              <a:rPr lang="en-US" sz="1400" i="1" u="none" strike="noStrike" noProof="0">
                <a:solidFill>
                  <a:srgbClr val="A80867"/>
                </a:solidFill>
                <a:latin typeface="Graphik Regular" panose="020B0503030202060203" pitchFamily="34" charset="77"/>
              </a:rPr>
              <a:t>“Aura allows us to create insights that we have not seen before”</a:t>
            </a:r>
            <a:br>
              <a:rPr lang="en-US" sz="1400" i="1" u="none" strike="noStrike" noProof="0">
                <a:solidFill>
                  <a:srgbClr val="A80867"/>
                </a:solidFill>
                <a:latin typeface="Graphik Regular" panose="020B0503030202060203" pitchFamily="34" charset="77"/>
              </a:rPr>
            </a:br>
            <a:r>
              <a:rPr lang="en-US" sz="1400" u="none" strike="noStrike" noProof="0">
                <a:solidFill>
                  <a:srgbClr val="A80867"/>
                </a:solidFill>
                <a:latin typeface="Graphik Regular" panose="020B0503030202060203" pitchFamily="34" charset="77"/>
              </a:rPr>
              <a:t>- Partner, Mercer</a:t>
            </a:r>
            <a:endParaRPr lang="en-US" sz="1400">
              <a:solidFill>
                <a:srgbClr val="A80867"/>
              </a:solidFill>
              <a:latin typeface="Graphik Regular" panose="020B0503030202060203" pitchFamily="34" charset="77"/>
            </a:endParaRPr>
          </a:p>
        </p:txBody>
      </p:sp>
      <p:sp>
        <p:nvSpPr>
          <p:cNvPr id="20" name="TextBox 19">
            <a:extLst>
              <a:ext uri="{FF2B5EF4-FFF2-40B4-BE49-F238E27FC236}">
                <a16:creationId xmlns:a16="http://schemas.microsoft.com/office/drawing/2014/main" id="{7BA228DB-58AC-4870-7416-C72DF2960D0E}"/>
              </a:ext>
            </a:extLst>
          </p:cNvPr>
          <p:cNvSpPr txBox="1"/>
          <p:nvPr/>
        </p:nvSpPr>
        <p:spPr bwMode="gray">
          <a:xfrm>
            <a:off x="3340428" y="5048470"/>
            <a:ext cx="2667127" cy="738664"/>
          </a:xfrm>
          <a:prstGeom prst="rect">
            <a:avLst/>
          </a:prstGeom>
          <a:noFill/>
        </p:spPr>
        <p:txBody>
          <a:bodyPr wrap="square">
            <a:spAutoFit/>
          </a:bodyPr>
          <a:lstStyle/>
          <a:p>
            <a:pPr marL="0" indent="0" algn="ctr">
              <a:buNone/>
            </a:pPr>
            <a:r>
              <a:rPr lang="en-US" sz="1400" i="1" u="none" strike="noStrike" noProof="0">
                <a:solidFill>
                  <a:srgbClr val="A80867"/>
                </a:solidFill>
                <a:latin typeface="Graphik Regular" panose="020B0503030202060203" pitchFamily="34" charset="77"/>
              </a:rPr>
              <a:t>“A manual data scrape would have cost us more than Aura”</a:t>
            </a:r>
            <a:br>
              <a:rPr lang="en-US" sz="1400" i="1" u="none" strike="noStrike" noProof="0">
                <a:solidFill>
                  <a:srgbClr val="A80867"/>
                </a:solidFill>
                <a:latin typeface="Graphik Regular" panose="020B0503030202060203" pitchFamily="34" charset="77"/>
              </a:rPr>
            </a:br>
            <a:r>
              <a:rPr lang="en-US" sz="1400" u="none" strike="noStrike" noProof="0">
                <a:solidFill>
                  <a:srgbClr val="A80867"/>
                </a:solidFill>
                <a:latin typeface="Graphik Regular" panose="020B0503030202060203" pitchFamily="34" charset="77"/>
              </a:rPr>
              <a:t>- Senior Manager, Bain</a:t>
            </a:r>
            <a:endParaRPr lang="en-US" sz="1400">
              <a:solidFill>
                <a:srgbClr val="A80867"/>
              </a:solidFill>
              <a:latin typeface="Graphik Regular" panose="020B0503030202060203" pitchFamily="34" charset="77"/>
            </a:endParaRPr>
          </a:p>
        </p:txBody>
      </p:sp>
      <p:sp>
        <p:nvSpPr>
          <p:cNvPr id="21" name="TextBox 20">
            <a:extLst>
              <a:ext uri="{FF2B5EF4-FFF2-40B4-BE49-F238E27FC236}">
                <a16:creationId xmlns:a16="http://schemas.microsoft.com/office/drawing/2014/main" id="{F75F7265-E927-42F7-9A2E-829525AE7AC6}"/>
              </a:ext>
            </a:extLst>
          </p:cNvPr>
          <p:cNvSpPr txBox="1"/>
          <p:nvPr/>
        </p:nvSpPr>
        <p:spPr bwMode="gray">
          <a:xfrm>
            <a:off x="6323359" y="5048470"/>
            <a:ext cx="2502086" cy="738664"/>
          </a:xfrm>
          <a:prstGeom prst="rect">
            <a:avLst/>
          </a:prstGeom>
          <a:noFill/>
        </p:spPr>
        <p:txBody>
          <a:bodyPr wrap="square">
            <a:spAutoFit/>
          </a:bodyPr>
          <a:lstStyle/>
          <a:p>
            <a:pPr marL="0" indent="0" algn="ctr">
              <a:buNone/>
            </a:pPr>
            <a:r>
              <a:rPr lang="en-US" sz="1400" i="1" u="none" strike="noStrike" noProof="0">
                <a:solidFill>
                  <a:srgbClr val="A80867"/>
                </a:solidFill>
                <a:latin typeface="Graphik Regular" panose="020B0503030202060203" pitchFamily="34" charset="77"/>
              </a:rPr>
              <a:t>“Aura cut our working time </a:t>
            </a:r>
            <a:br>
              <a:rPr lang="en-US" sz="1400" i="1" u="none" strike="noStrike" noProof="0">
                <a:solidFill>
                  <a:srgbClr val="A80867"/>
                </a:solidFill>
                <a:latin typeface="Graphik Regular" panose="020B0503030202060203" pitchFamily="34" charset="77"/>
              </a:rPr>
            </a:br>
            <a:r>
              <a:rPr lang="en-US" sz="1400" i="1" u="none" strike="noStrike" noProof="0">
                <a:solidFill>
                  <a:srgbClr val="A80867"/>
                </a:solidFill>
                <a:latin typeface="Graphik Regular" panose="020B0503030202060203" pitchFamily="34" charset="77"/>
              </a:rPr>
              <a:t>in half, which is fantastic”</a:t>
            </a:r>
            <a:br>
              <a:rPr lang="en-US" sz="1400" i="1" u="none" strike="noStrike" noProof="0">
                <a:solidFill>
                  <a:srgbClr val="A80867"/>
                </a:solidFill>
                <a:latin typeface="Graphik Regular" panose="020B0503030202060203" pitchFamily="34" charset="77"/>
              </a:rPr>
            </a:br>
            <a:r>
              <a:rPr lang="en-US" sz="1400" u="none" strike="noStrike" noProof="0">
                <a:solidFill>
                  <a:srgbClr val="A80867"/>
                </a:solidFill>
                <a:latin typeface="Graphik Regular" panose="020B0503030202060203" pitchFamily="34" charset="77"/>
              </a:rPr>
              <a:t>- Consultant, Bain</a:t>
            </a:r>
            <a:endParaRPr lang="en-US" sz="1400">
              <a:solidFill>
                <a:srgbClr val="A80867"/>
              </a:solidFill>
              <a:latin typeface="Graphik Regular" panose="020B0503030202060203" pitchFamily="34" charset="77"/>
            </a:endParaRPr>
          </a:p>
        </p:txBody>
      </p:sp>
      <p:pic>
        <p:nvPicPr>
          <p:cNvPr id="26" name="Graphic 25">
            <a:extLst>
              <a:ext uri="{FF2B5EF4-FFF2-40B4-BE49-F238E27FC236}">
                <a16:creationId xmlns:a16="http://schemas.microsoft.com/office/drawing/2014/main" id="{51D39403-7707-823E-251C-F12B935ECDF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18288" y="409884"/>
            <a:ext cx="1066800" cy="221895"/>
          </a:xfrm>
          <a:prstGeom prst="rect">
            <a:avLst/>
          </a:prstGeom>
        </p:spPr>
      </p:pic>
      <p:sp>
        <p:nvSpPr>
          <p:cNvPr id="27" name="Subtitle 2">
            <a:extLst>
              <a:ext uri="{FF2B5EF4-FFF2-40B4-BE49-F238E27FC236}">
                <a16:creationId xmlns:a16="http://schemas.microsoft.com/office/drawing/2014/main" id="{E58531FA-E76E-6CA4-D348-00C6226C72A3}"/>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28" name="Straight Connector 27">
            <a:extLst>
              <a:ext uri="{FF2B5EF4-FFF2-40B4-BE49-F238E27FC236}">
                <a16:creationId xmlns:a16="http://schemas.microsoft.com/office/drawing/2014/main" id="{F5011F0E-03FF-E60D-B760-268877F7DC3C}"/>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2D27E372-C926-CF98-ED3F-42E8D2F290FA}"/>
              </a:ext>
            </a:extLst>
          </p:cNvPr>
          <p:cNvSpPr txBox="1"/>
          <p:nvPr/>
        </p:nvSpPr>
        <p:spPr>
          <a:xfrm>
            <a:off x="531264" y="855423"/>
            <a:ext cx="9864594" cy="400110"/>
          </a:xfrm>
          <a:prstGeom prst="rect">
            <a:avLst/>
          </a:prstGeom>
          <a:noFill/>
        </p:spPr>
        <p:txBody>
          <a:bodyPr wrap="square">
            <a:spAutoFit/>
          </a:bodyPr>
          <a:lstStyle/>
          <a:p>
            <a:pPr marL="0" indent="0">
              <a:buNone/>
            </a:pPr>
            <a:r>
              <a:rPr lang="en-US" sz="2000">
                <a:latin typeface="Graphik Regular" panose="020B0503030202060203" pitchFamily="34" charset="77"/>
              </a:rPr>
              <a:t>Leverage Aura to gain high-quality insights, increase productivity and cut costs</a:t>
            </a:r>
            <a:endParaRPr lang="en-US" sz="2000">
              <a:solidFill>
                <a:srgbClr val="263238"/>
              </a:solidFill>
              <a:latin typeface="Graphik Regular" panose="020B0503030202060203" pitchFamily="34" charset="77"/>
            </a:endParaRPr>
          </a:p>
        </p:txBody>
      </p:sp>
    </p:spTree>
    <p:extLst>
      <p:ext uri="{BB962C8B-B14F-4D97-AF65-F5344CB8AC3E}">
        <p14:creationId xmlns:p14="http://schemas.microsoft.com/office/powerpoint/2010/main" val="167511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btfpColumnHeaderBox452931">
            <a:extLst>
              <a:ext uri="{FF2B5EF4-FFF2-40B4-BE49-F238E27FC236}">
                <a16:creationId xmlns:a16="http://schemas.microsoft.com/office/drawing/2014/main" id="{E0D8F276-64D9-0CCE-E16D-ACB329A1F76F}"/>
              </a:ext>
            </a:extLst>
          </p:cNvPr>
          <p:cNvGrpSpPr/>
          <p:nvPr>
            <p:custDataLst>
              <p:tags r:id="rId1"/>
            </p:custDataLst>
          </p:nvPr>
        </p:nvGrpSpPr>
        <p:grpSpPr>
          <a:xfrm>
            <a:off x="615546" y="1414294"/>
            <a:ext cx="2477490" cy="288551"/>
            <a:chOff x="330200" y="1307424"/>
            <a:chExt cx="2477492" cy="326127"/>
          </a:xfrm>
        </p:grpSpPr>
        <p:sp>
          <p:nvSpPr>
            <p:cNvPr id="4" name="btfpColumnHeaderBoxText452931">
              <a:extLst>
                <a:ext uri="{FF2B5EF4-FFF2-40B4-BE49-F238E27FC236}">
                  <a16:creationId xmlns:a16="http://schemas.microsoft.com/office/drawing/2014/main" id="{68D6B1B9-2EEE-7CA7-2A63-C2F653293B38}"/>
                </a:ext>
              </a:extLst>
            </p:cNvPr>
            <p:cNvSpPr txBox="1"/>
            <p:nvPr/>
          </p:nvSpPr>
          <p:spPr bwMode="gray">
            <a:xfrm>
              <a:off x="330200" y="1307424"/>
              <a:ext cx="2477492" cy="325751"/>
            </a:xfrm>
            <a:prstGeom prst="rect">
              <a:avLst/>
            </a:prstGeom>
            <a:noFill/>
          </p:spPr>
          <p:txBody>
            <a:bodyPr vert="horz" wrap="square" lIns="36036" tIns="36036" rIns="36036" bIns="36036" rtlCol="0" anchor="ctr">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buNone/>
              </a:pPr>
              <a:r>
                <a:rPr lang="en-CA" sz="1400" b="1">
                  <a:solidFill>
                    <a:srgbClr val="A80867"/>
                  </a:solidFill>
                  <a:latin typeface="Graphik Semibold" panose="020B0503030202060203" pitchFamily="34" charset="77"/>
                  <a:cs typeface="Arial" panose="020B0604020202020204" pitchFamily="34" charset="0"/>
                </a:rPr>
                <a:t>Role ratios &amp; headcount</a:t>
              </a:r>
            </a:p>
          </p:txBody>
        </p:sp>
        <p:cxnSp>
          <p:nvCxnSpPr>
            <p:cNvPr id="5" name="btfpColumnHeaderBoxLine452931">
              <a:extLst>
                <a:ext uri="{FF2B5EF4-FFF2-40B4-BE49-F238E27FC236}">
                  <a16:creationId xmlns:a16="http://schemas.microsoft.com/office/drawing/2014/main" id="{11ED3447-9ACF-1926-2C24-5B0BD2820986}"/>
                </a:ext>
              </a:extLst>
            </p:cNvPr>
            <p:cNvCxnSpPr/>
            <p:nvPr/>
          </p:nvCxnSpPr>
          <p:spPr bwMode="gray">
            <a:xfrm>
              <a:off x="330200" y="1633551"/>
              <a:ext cx="2477492"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6" name="btfpColumnHeaderBox452931">
            <a:extLst>
              <a:ext uri="{FF2B5EF4-FFF2-40B4-BE49-F238E27FC236}">
                <a16:creationId xmlns:a16="http://schemas.microsoft.com/office/drawing/2014/main" id="{2B3C8FB3-4B35-670B-D1F6-DEAAE47539B8}"/>
              </a:ext>
            </a:extLst>
          </p:cNvPr>
          <p:cNvGrpSpPr/>
          <p:nvPr>
            <p:custDataLst>
              <p:tags r:id="rId2"/>
            </p:custDataLst>
          </p:nvPr>
        </p:nvGrpSpPr>
        <p:grpSpPr>
          <a:xfrm>
            <a:off x="615546" y="3175647"/>
            <a:ext cx="2477492" cy="288537"/>
            <a:chOff x="330200" y="1361185"/>
            <a:chExt cx="2511020" cy="361895"/>
          </a:xfrm>
        </p:grpSpPr>
        <p:sp>
          <p:nvSpPr>
            <p:cNvPr id="7" name="btfpColumnHeaderBoxText452931">
              <a:extLst>
                <a:ext uri="{FF2B5EF4-FFF2-40B4-BE49-F238E27FC236}">
                  <a16:creationId xmlns:a16="http://schemas.microsoft.com/office/drawing/2014/main" id="{087840B9-B538-B4F4-8ADD-F8585A39C414}"/>
                </a:ext>
              </a:extLst>
            </p:cNvPr>
            <p:cNvSpPr txBox="1"/>
            <p:nvPr/>
          </p:nvSpPr>
          <p:spPr bwMode="gray">
            <a:xfrm>
              <a:off x="330200" y="1361185"/>
              <a:ext cx="2511020" cy="361496"/>
            </a:xfrm>
            <a:prstGeom prst="rect">
              <a:avLst/>
            </a:prstGeom>
            <a:noFill/>
          </p:spPr>
          <p:txBody>
            <a:bodyPr vert="horz" wrap="square" lIns="36036" tIns="36036" rIns="36036" bIns="36036" rtlCol="0" anchor="ctr">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buNone/>
              </a:pPr>
              <a:r>
                <a:rPr lang="en-US" sz="1400" b="1" noProof="1">
                  <a:solidFill>
                    <a:srgbClr val="A80867"/>
                  </a:solidFill>
                  <a:latin typeface="Graphik Semibold" panose="020B0503030202060203" pitchFamily="34" charset="77"/>
                  <a:cs typeface="Arial" panose="020B0604020202020204" pitchFamily="34" charset="0"/>
                </a:rPr>
                <a:t>Sources &amp; destin. of talent</a:t>
              </a:r>
            </a:p>
          </p:txBody>
        </p:sp>
        <p:cxnSp>
          <p:nvCxnSpPr>
            <p:cNvPr id="8" name="btfpColumnHeaderBoxLine452931">
              <a:extLst>
                <a:ext uri="{FF2B5EF4-FFF2-40B4-BE49-F238E27FC236}">
                  <a16:creationId xmlns:a16="http://schemas.microsoft.com/office/drawing/2014/main" id="{FF51F69A-4EFB-B24E-73B5-3C0D15FE6AC9}"/>
                </a:ext>
              </a:extLst>
            </p:cNvPr>
            <p:cNvCxnSpPr/>
            <p:nvPr/>
          </p:nvCxnSpPr>
          <p:spPr bwMode="gray">
            <a:xfrm>
              <a:off x="330200" y="1723080"/>
              <a:ext cx="251102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9" name="btfpColumnHeaderBox452931">
            <a:extLst>
              <a:ext uri="{FF2B5EF4-FFF2-40B4-BE49-F238E27FC236}">
                <a16:creationId xmlns:a16="http://schemas.microsoft.com/office/drawing/2014/main" id="{924A0F71-6806-30E2-4C00-75790D742EDF}"/>
              </a:ext>
            </a:extLst>
          </p:cNvPr>
          <p:cNvGrpSpPr/>
          <p:nvPr>
            <p:custDataLst>
              <p:tags r:id="rId3"/>
            </p:custDataLst>
          </p:nvPr>
        </p:nvGrpSpPr>
        <p:grpSpPr>
          <a:xfrm>
            <a:off x="615546" y="4906271"/>
            <a:ext cx="2477492" cy="288537"/>
            <a:chOff x="330200" y="1361185"/>
            <a:chExt cx="2511020" cy="361895"/>
          </a:xfrm>
        </p:grpSpPr>
        <p:sp>
          <p:nvSpPr>
            <p:cNvPr id="10" name="btfpColumnHeaderBoxText452931">
              <a:extLst>
                <a:ext uri="{FF2B5EF4-FFF2-40B4-BE49-F238E27FC236}">
                  <a16:creationId xmlns:a16="http://schemas.microsoft.com/office/drawing/2014/main" id="{273A1C4E-1B60-0524-0591-7E4CD43BF0D4}"/>
                </a:ext>
              </a:extLst>
            </p:cNvPr>
            <p:cNvSpPr txBox="1"/>
            <p:nvPr/>
          </p:nvSpPr>
          <p:spPr bwMode="gray">
            <a:xfrm>
              <a:off x="330200" y="1361185"/>
              <a:ext cx="2511020" cy="361496"/>
            </a:xfrm>
            <a:prstGeom prst="rect">
              <a:avLst/>
            </a:prstGeom>
            <a:noFill/>
          </p:spPr>
          <p:txBody>
            <a:bodyPr vert="horz" wrap="square" lIns="36036" tIns="36036" rIns="36036" bIns="36036" rtlCol="0" anchor="ctr">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buNone/>
              </a:pPr>
              <a:r>
                <a:rPr lang="en-US" sz="1400" b="1">
                  <a:solidFill>
                    <a:srgbClr val="A80867"/>
                  </a:solidFill>
                  <a:latin typeface="Graphik Semibold" panose="020B0503030202060203" pitchFamily="34" charset="77"/>
                  <a:cs typeface="Arial" panose="020B0604020202020204" pitchFamily="34" charset="0"/>
                </a:rPr>
                <a:t>Tenure</a:t>
              </a:r>
              <a:endParaRPr lang="en-CA" sz="1400" b="1">
                <a:solidFill>
                  <a:srgbClr val="A80867"/>
                </a:solidFill>
                <a:latin typeface="Graphik Semibold" panose="020B0503030202060203" pitchFamily="34" charset="77"/>
                <a:cs typeface="Arial" panose="020B0604020202020204" pitchFamily="34" charset="0"/>
              </a:endParaRPr>
            </a:p>
          </p:txBody>
        </p:sp>
        <p:cxnSp>
          <p:nvCxnSpPr>
            <p:cNvPr id="11" name="btfpColumnHeaderBoxLine452931">
              <a:extLst>
                <a:ext uri="{FF2B5EF4-FFF2-40B4-BE49-F238E27FC236}">
                  <a16:creationId xmlns:a16="http://schemas.microsoft.com/office/drawing/2014/main" id="{4330A0FA-EEE3-6C15-6F8A-8BFFA867024B}"/>
                </a:ext>
              </a:extLst>
            </p:cNvPr>
            <p:cNvCxnSpPr/>
            <p:nvPr/>
          </p:nvCxnSpPr>
          <p:spPr bwMode="gray">
            <a:xfrm>
              <a:off x="330200" y="1723080"/>
              <a:ext cx="251102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2" name="btfpColumnHeaderBox452931">
            <a:extLst>
              <a:ext uri="{FF2B5EF4-FFF2-40B4-BE49-F238E27FC236}">
                <a16:creationId xmlns:a16="http://schemas.microsoft.com/office/drawing/2014/main" id="{5ED907A2-7292-CF89-F8FD-C3E32E23A35C}"/>
              </a:ext>
            </a:extLst>
          </p:cNvPr>
          <p:cNvGrpSpPr/>
          <p:nvPr>
            <p:custDataLst>
              <p:tags r:id="rId4"/>
            </p:custDataLst>
          </p:nvPr>
        </p:nvGrpSpPr>
        <p:grpSpPr>
          <a:xfrm>
            <a:off x="3504671" y="1412569"/>
            <a:ext cx="2477490" cy="261408"/>
            <a:chOff x="330200" y="1319560"/>
            <a:chExt cx="2477492" cy="295448"/>
          </a:xfrm>
        </p:grpSpPr>
        <p:sp>
          <p:nvSpPr>
            <p:cNvPr id="13" name="btfpColumnHeaderBoxText452931">
              <a:extLst>
                <a:ext uri="{FF2B5EF4-FFF2-40B4-BE49-F238E27FC236}">
                  <a16:creationId xmlns:a16="http://schemas.microsoft.com/office/drawing/2014/main" id="{CD2B78D8-5373-8AB5-A1BB-E8239D9BCAD2}"/>
                </a:ext>
              </a:extLst>
            </p:cNvPr>
            <p:cNvSpPr txBox="1"/>
            <p:nvPr/>
          </p:nvSpPr>
          <p:spPr bwMode="gray">
            <a:xfrm>
              <a:off x="330200" y="1319560"/>
              <a:ext cx="2477492" cy="295448"/>
            </a:xfrm>
            <a:prstGeom prst="rect">
              <a:avLst/>
            </a:prstGeom>
            <a:noFill/>
          </p:spPr>
          <p:txBody>
            <a:bodyPr vert="horz" wrap="square" lIns="24024" tIns="24024" rIns="24024" bIns="24024" rtlCol="0" anchor="ctr">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buNone/>
              </a:pPr>
              <a:r>
                <a:rPr lang="en-US" sz="1400" b="1">
                  <a:solidFill>
                    <a:srgbClr val="A80867"/>
                  </a:solidFill>
                  <a:latin typeface="Graphik Semibold" panose="020B0503030202060203" pitchFamily="34" charset="77"/>
                  <a:cs typeface="Arial" panose="020B0604020202020204" pitchFamily="34" charset="0"/>
                </a:rPr>
                <a:t>Headcount growth</a:t>
              </a:r>
              <a:endParaRPr lang="en-CA" sz="1400" b="1">
                <a:solidFill>
                  <a:srgbClr val="A80867"/>
                </a:solidFill>
                <a:latin typeface="Graphik Semibold" panose="020B0503030202060203" pitchFamily="34" charset="77"/>
                <a:cs typeface="Arial" panose="020B0604020202020204" pitchFamily="34" charset="0"/>
              </a:endParaRPr>
            </a:p>
          </p:txBody>
        </p:sp>
        <p:cxnSp>
          <p:nvCxnSpPr>
            <p:cNvPr id="14" name="btfpColumnHeaderBoxLine452931">
              <a:extLst>
                <a:ext uri="{FF2B5EF4-FFF2-40B4-BE49-F238E27FC236}">
                  <a16:creationId xmlns:a16="http://schemas.microsoft.com/office/drawing/2014/main" id="{6F72EC02-47F9-BBCF-282C-46D8CC6E89A2}"/>
                </a:ext>
              </a:extLst>
            </p:cNvPr>
            <p:cNvCxnSpPr/>
            <p:nvPr/>
          </p:nvCxnSpPr>
          <p:spPr bwMode="gray">
            <a:xfrm>
              <a:off x="330200" y="1615008"/>
              <a:ext cx="2477492"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5" name="btfpColumnHeaderBox452931">
            <a:extLst>
              <a:ext uri="{FF2B5EF4-FFF2-40B4-BE49-F238E27FC236}">
                <a16:creationId xmlns:a16="http://schemas.microsoft.com/office/drawing/2014/main" id="{94CB217B-BFEE-9820-4387-4EFD36AF65D7}"/>
              </a:ext>
            </a:extLst>
          </p:cNvPr>
          <p:cNvGrpSpPr/>
          <p:nvPr>
            <p:custDataLst>
              <p:tags r:id="rId5"/>
            </p:custDataLst>
          </p:nvPr>
        </p:nvGrpSpPr>
        <p:grpSpPr>
          <a:xfrm>
            <a:off x="3523413" y="3174252"/>
            <a:ext cx="2477492" cy="289924"/>
            <a:chOff x="330200" y="1359443"/>
            <a:chExt cx="2511020" cy="363637"/>
          </a:xfrm>
        </p:grpSpPr>
        <p:sp>
          <p:nvSpPr>
            <p:cNvPr id="16" name="btfpColumnHeaderBoxText452931">
              <a:extLst>
                <a:ext uri="{FF2B5EF4-FFF2-40B4-BE49-F238E27FC236}">
                  <a16:creationId xmlns:a16="http://schemas.microsoft.com/office/drawing/2014/main" id="{CFCF3048-66AD-CE2C-0940-6D6439491B83}"/>
                </a:ext>
              </a:extLst>
            </p:cNvPr>
            <p:cNvSpPr txBox="1"/>
            <p:nvPr/>
          </p:nvSpPr>
          <p:spPr bwMode="gray">
            <a:xfrm>
              <a:off x="330200" y="1359443"/>
              <a:ext cx="2511020" cy="361499"/>
            </a:xfrm>
            <a:prstGeom prst="rect">
              <a:avLst/>
            </a:prstGeom>
            <a:noFill/>
          </p:spPr>
          <p:txBody>
            <a:bodyPr vert="horz" wrap="square" lIns="36036" tIns="36036" rIns="36036" bIns="36036" rtlCol="0" anchor="ctr">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buNone/>
              </a:pPr>
              <a:r>
                <a:rPr lang="en-US" sz="1400" b="1">
                  <a:solidFill>
                    <a:srgbClr val="A80867"/>
                  </a:solidFill>
                  <a:latin typeface="Graphik Semibold" panose="020B0503030202060203" pitchFamily="34" charset="77"/>
                  <a:cs typeface="Arial" panose="020B0604020202020204" pitchFamily="34" charset="0"/>
                </a:rPr>
                <a:t>Skills &amp; certifications</a:t>
              </a:r>
              <a:endParaRPr lang="en-CA" sz="1400" b="1">
                <a:solidFill>
                  <a:srgbClr val="A80867"/>
                </a:solidFill>
                <a:latin typeface="Graphik Semibold" panose="020B0503030202060203" pitchFamily="34" charset="77"/>
                <a:cs typeface="Arial" panose="020B0604020202020204" pitchFamily="34" charset="0"/>
              </a:endParaRPr>
            </a:p>
          </p:txBody>
        </p:sp>
        <p:cxnSp>
          <p:nvCxnSpPr>
            <p:cNvPr id="17" name="btfpColumnHeaderBoxLine452931">
              <a:extLst>
                <a:ext uri="{FF2B5EF4-FFF2-40B4-BE49-F238E27FC236}">
                  <a16:creationId xmlns:a16="http://schemas.microsoft.com/office/drawing/2014/main" id="{E03A7B4B-5730-B0D7-D275-D749E01D1EE1}"/>
                </a:ext>
              </a:extLst>
            </p:cNvPr>
            <p:cNvCxnSpPr/>
            <p:nvPr/>
          </p:nvCxnSpPr>
          <p:spPr bwMode="gray">
            <a:xfrm>
              <a:off x="330200" y="1723080"/>
              <a:ext cx="251102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8" name="btfpColumnHeaderBox452931">
            <a:extLst>
              <a:ext uri="{FF2B5EF4-FFF2-40B4-BE49-F238E27FC236}">
                <a16:creationId xmlns:a16="http://schemas.microsoft.com/office/drawing/2014/main" id="{8A0B42B9-0329-200E-1F93-4C394923E0C1}"/>
              </a:ext>
            </a:extLst>
          </p:cNvPr>
          <p:cNvGrpSpPr/>
          <p:nvPr>
            <p:custDataLst>
              <p:tags r:id="rId6"/>
            </p:custDataLst>
          </p:nvPr>
        </p:nvGrpSpPr>
        <p:grpSpPr>
          <a:xfrm>
            <a:off x="3523413" y="4904877"/>
            <a:ext cx="2477492" cy="289925"/>
            <a:chOff x="330200" y="1359442"/>
            <a:chExt cx="2511020" cy="363638"/>
          </a:xfrm>
        </p:grpSpPr>
        <p:sp>
          <p:nvSpPr>
            <p:cNvPr id="19" name="btfpColumnHeaderBoxText452931">
              <a:extLst>
                <a:ext uri="{FF2B5EF4-FFF2-40B4-BE49-F238E27FC236}">
                  <a16:creationId xmlns:a16="http://schemas.microsoft.com/office/drawing/2014/main" id="{83EDAA1F-7919-F774-5008-3109E10C08C5}"/>
                </a:ext>
              </a:extLst>
            </p:cNvPr>
            <p:cNvSpPr txBox="1"/>
            <p:nvPr/>
          </p:nvSpPr>
          <p:spPr bwMode="gray">
            <a:xfrm>
              <a:off x="330200" y="1359442"/>
              <a:ext cx="2511020" cy="361498"/>
            </a:xfrm>
            <a:prstGeom prst="rect">
              <a:avLst/>
            </a:prstGeom>
            <a:noFill/>
          </p:spPr>
          <p:txBody>
            <a:bodyPr vert="horz" wrap="square" lIns="36036" tIns="36036" rIns="36036" bIns="36036" rtlCol="0" anchor="ctr">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buNone/>
              </a:pPr>
              <a:r>
                <a:rPr lang="en-US" sz="1400" b="1">
                  <a:solidFill>
                    <a:srgbClr val="A80867"/>
                  </a:solidFill>
                  <a:latin typeface="Graphik Semibold" panose="020B0503030202060203" pitchFamily="34" charset="77"/>
                  <a:cs typeface="Arial" panose="020B0604020202020204" pitchFamily="34" charset="0"/>
                </a:rPr>
                <a:t>Gender over time</a:t>
              </a:r>
            </a:p>
          </p:txBody>
        </p:sp>
        <p:cxnSp>
          <p:nvCxnSpPr>
            <p:cNvPr id="20" name="btfpColumnHeaderBoxLine452931">
              <a:extLst>
                <a:ext uri="{FF2B5EF4-FFF2-40B4-BE49-F238E27FC236}">
                  <a16:creationId xmlns:a16="http://schemas.microsoft.com/office/drawing/2014/main" id="{B01E3385-EA8E-BA4B-3805-CC8014BEE1E2}"/>
                </a:ext>
              </a:extLst>
            </p:cNvPr>
            <p:cNvCxnSpPr/>
            <p:nvPr/>
          </p:nvCxnSpPr>
          <p:spPr bwMode="gray">
            <a:xfrm>
              <a:off x="330200" y="1723080"/>
              <a:ext cx="251102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1" name="btfpColumnHeaderBox452931">
            <a:extLst>
              <a:ext uri="{FF2B5EF4-FFF2-40B4-BE49-F238E27FC236}">
                <a16:creationId xmlns:a16="http://schemas.microsoft.com/office/drawing/2014/main" id="{D20F8D4B-78EC-DC76-AAA2-4694614F9C93}"/>
              </a:ext>
            </a:extLst>
          </p:cNvPr>
          <p:cNvGrpSpPr/>
          <p:nvPr>
            <p:custDataLst>
              <p:tags r:id="rId7"/>
            </p:custDataLst>
          </p:nvPr>
        </p:nvGrpSpPr>
        <p:grpSpPr>
          <a:xfrm>
            <a:off x="6415820" y="1420424"/>
            <a:ext cx="2477490" cy="289942"/>
            <a:chOff x="330200" y="1305852"/>
            <a:chExt cx="2477492" cy="327698"/>
          </a:xfrm>
        </p:grpSpPr>
        <p:sp>
          <p:nvSpPr>
            <p:cNvPr id="22" name="btfpColumnHeaderBoxText452931">
              <a:extLst>
                <a:ext uri="{FF2B5EF4-FFF2-40B4-BE49-F238E27FC236}">
                  <a16:creationId xmlns:a16="http://schemas.microsoft.com/office/drawing/2014/main" id="{84B71A7D-8BD7-2AF8-DA2A-A339459D8B1D}"/>
                </a:ext>
              </a:extLst>
            </p:cNvPr>
            <p:cNvSpPr txBox="1"/>
            <p:nvPr/>
          </p:nvSpPr>
          <p:spPr bwMode="gray">
            <a:xfrm>
              <a:off x="330200" y="1305852"/>
              <a:ext cx="2477492" cy="325751"/>
            </a:xfrm>
            <a:prstGeom prst="rect">
              <a:avLst/>
            </a:prstGeom>
            <a:noFill/>
          </p:spPr>
          <p:txBody>
            <a:bodyPr vert="horz" wrap="square" lIns="36036" tIns="36036" rIns="36036" bIns="36036" rtlCol="0" anchor="ctr">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buNone/>
              </a:pPr>
              <a:r>
                <a:rPr lang="en-US" sz="1400" b="1">
                  <a:solidFill>
                    <a:srgbClr val="A80867"/>
                  </a:solidFill>
                  <a:latin typeface="Graphik Semibold" panose="020B0503030202060203" pitchFamily="34" charset="77"/>
                  <a:cs typeface="Arial" panose="020B0604020202020204" pitchFamily="34" charset="0"/>
                </a:rPr>
                <a:t>Hiring</a:t>
              </a:r>
              <a:endParaRPr lang="en-CA" sz="1400" b="1">
                <a:solidFill>
                  <a:srgbClr val="A80867"/>
                </a:solidFill>
                <a:latin typeface="Graphik Semibold" panose="020B0503030202060203" pitchFamily="34" charset="77"/>
                <a:cs typeface="Arial" panose="020B0604020202020204" pitchFamily="34" charset="0"/>
              </a:endParaRPr>
            </a:p>
          </p:txBody>
        </p:sp>
        <p:cxnSp>
          <p:nvCxnSpPr>
            <p:cNvPr id="23" name="btfpColumnHeaderBoxLine452931">
              <a:extLst>
                <a:ext uri="{FF2B5EF4-FFF2-40B4-BE49-F238E27FC236}">
                  <a16:creationId xmlns:a16="http://schemas.microsoft.com/office/drawing/2014/main" id="{C04DA9D1-7409-6FF9-EA98-4DE4B9FD6013}"/>
                </a:ext>
              </a:extLst>
            </p:cNvPr>
            <p:cNvCxnSpPr/>
            <p:nvPr/>
          </p:nvCxnSpPr>
          <p:spPr bwMode="gray">
            <a:xfrm>
              <a:off x="330200" y="1633550"/>
              <a:ext cx="2477492"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4" name="btfpColumnHeaderBox452931">
            <a:extLst>
              <a:ext uri="{FF2B5EF4-FFF2-40B4-BE49-F238E27FC236}">
                <a16:creationId xmlns:a16="http://schemas.microsoft.com/office/drawing/2014/main" id="{B97072FB-AB6E-1ACA-F3E7-613858895BE9}"/>
              </a:ext>
            </a:extLst>
          </p:cNvPr>
          <p:cNvGrpSpPr/>
          <p:nvPr>
            <p:custDataLst>
              <p:tags r:id="rId8"/>
            </p:custDataLst>
          </p:nvPr>
        </p:nvGrpSpPr>
        <p:grpSpPr>
          <a:xfrm>
            <a:off x="6431279" y="3206533"/>
            <a:ext cx="2477492" cy="288220"/>
            <a:chOff x="330200" y="1356386"/>
            <a:chExt cx="2511020" cy="361498"/>
          </a:xfrm>
        </p:grpSpPr>
        <p:sp>
          <p:nvSpPr>
            <p:cNvPr id="25" name="btfpColumnHeaderBoxText452931">
              <a:extLst>
                <a:ext uri="{FF2B5EF4-FFF2-40B4-BE49-F238E27FC236}">
                  <a16:creationId xmlns:a16="http://schemas.microsoft.com/office/drawing/2014/main" id="{9B2084C9-C669-99A6-2000-AA146DBEF519}"/>
                </a:ext>
              </a:extLst>
            </p:cNvPr>
            <p:cNvSpPr txBox="1"/>
            <p:nvPr/>
          </p:nvSpPr>
          <p:spPr bwMode="gray">
            <a:xfrm>
              <a:off x="330200" y="1356386"/>
              <a:ext cx="2511020" cy="361498"/>
            </a:xfrm>
            <a:prstGeom prst="rect">
              <a:avLst/>
            </a:prstGeom>
            <a:noFill/>
          </p:spPr>
          <p:txBody>
            <a:bodyPr vert="horz" wrap="square" lIns="36036" tIns="36036" rIns="36036" bIns="36036" rtlCol="0" anchor="ctr">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buNone/>
              </a:pPr>
              <a:r>
                <a:rPr lang="en-US" sz="1400" b="1">
                  <a:solidFill>
                    <a:srgbClr val="A80867"/>
                  </a:solidFill>
                  <a:latin typeface="Graphik Semibold" panose="020B0503030202060203" pitchFamily="34" charset="77"/>
                  <a:cs typeface="Arial" panose="020B0604020202020204" pitchFamily="34" charset="0"/>
                </a:rPr>
                <a:t>Geo footprint – Global</a:t>
              </a:r>
              <a:endParaRPr lang="en-CA" sz="1400" b="1">
                <a:solidFill>
                  <a:srgbClr val="A80867"/>
                </a:solidFill>
                <a:latin typeface="Graphik Semibold" panose="020B0503030202060203" pitchFamily="34" charset="77"/>
                <a:cs typeface="Arial" panose="020B0604020202020204" pitchFamily="34" charset="0"/>
              </a:endParaRPr>
            </a:p>
          </p:txBody>
        </p:sp>
        <p:cxnSp>
          <p:nvCxnSpPr>
            <p:cNvPr id="26" name="btfpColumnHeaderBoxLine452931">
              <a:extLst>
                <a:ext uri="{FF2B5EF4-FFF2-40B4-BE49-F238E27FC236}">
                  <a16:creationId xmlns:a16="http://schemas.microsoft.com/office/drawing/2014/main" id="{C62E3A99-D038-A36B-1402-63DF9494C864}"/>
                </a:ext>
              </a:extLst>
            </p:cNvPr>
            <p:cNvCxnSpPr/>
            <p:nvPr/>
          </p:nvCxnSpPr>
          <p:spPr bwMode="gray">
            <a:xfrm>
              <a:off x="330200" y="1716138"/>
              <a:ext cx="251102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7" name="btfpColumnHeaderBox452931">
            <a:extLst>
              <a:ext uri="{FF2B5EF4-FFF2-40B4-BE49-F238E27FC236}">
                <a16:creationId xmlns:a16="http://schemas.microsoft.com/office/drawing/2014/main" id="{612DBB7C-64F4-732D-E69E-DD70BFC496D8}"/>
              </a:ext>
            </a:extLst>
          </p:cNvPr>
          <p:cNvGrpSpPr/>
          <p:nvPr>
            <p:custDataLst>
              <p:tags r:id="rId9"/>
            </p:custDataLst>
          </p:nvPr>
        </p:nvGrpSpPr>
        <p:grpSpPr>
          <a:xfrm>
            <a:off x="6450025" y="4906271"/>
            <a:ext cx="2477492" cy="288537"/>
            <a:chOff x="330200" y="1361185"/>
            <a:chExt cx="2511020" cy="361895"/>
          </a:xfrm>
        </p:grpSpPr>
        <p:sp>
          <p:nvSpPr>
            <p:cNvPr id="28" name="btfpColumnHeaderBoxText452931">
              <a:extLst>
                <a:ext uri="{FF2B5EF4-FFF2-40B4-BE49-F238E27FC236}">
                  <a16:creationId xmlns:a16="http://schemas.microsoft.com/office/drawing/2014/main" id="{AB3F05DA-0AEA-9F56-6C01-F2556DFDA79B}"/>
                </a:ext>
              </a:extLst>
            </p:cNvPr>
            <p:cNvSpPr txBox="1"/>
            <p:nvPr/>
          </p:nvSpPr>
          <p:spPr bwMode="gray">
            <a:xfrm>
              <a:off x="330200" y="1361185"/>
              <a:ext cx="2511020" cy="361496"/>
            </a:xfrm>
            <a:prstGeom prst="rect">
              <a:avLst/>
            </a:prstGeom>
            <a:noFill/>
          </p:spPr>
          <p:txBody>
            <a:bodyPr vert="horz" wrap="square" lIns="36036" tIns="36036" rIns="36036" bIns="36036" rtlCol="0" anchor="ctr">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buNone/>
              </a:pPr>
              <a:r>
                <a:rPr lang="en-US" sz="1400" b="1">
                  <a:solidFill>
                    <a:srgbClr val="A80867"/>
                  </a:solidFill>
                  <a:latin typeface="Graphik Semibold" panose="020B0503030202060203" pitchFamily="34" charset="77"/>
                  <a:cs typeface="Arial" panose="020B0604020202020204" pitchFamily="34" charset="0"/>
                </a:rPr>
                <a:t>Top schools</a:t>
              </a:r>
              <a:endParaRPr lang="en-CA" sz="1400" b="1">
                <a:solidFill>
                  <a:srgbClr val="A80867"/>
                </a:solidFill>
                <a:latin typeface="Graphik Semibold" panose="020B0503030202060203" pitchFamily="34" charset="77"/>
                <a:cs typeface="Arial" panose="020B0604020202020204" pitchFamily="34" charset="0"/>
              </a:endParaRPr>
            </a:p>
          </p:txBody>
        </p:sp>
        <p:cxnSp>
          <p:nvCxnSpPr>
            <p:cNvPr id="29" name="btfpColumnHeaderBoxLine452931">
              <a:extLst>
                <a:ext uri="{FF2B5EF4-FFF2-40B4-BE49-F238E27FC236}">
                  <a16:creationId xmlns:a16="http://schemas.microsoft.com/office/drawing/2014/main" id="{3295D3E5-4FBF-B327-7A0E-AF822C4743BD}"/>
                </a:ext>
              </a:extLst>
            </p:cNvPr>
            <p:cNvCxnSpPr/>
            <p:nvPr/>
          </p:nvCxnSpPr>
          <p:spPr bwMode="gray">
            <a:xfrm>
              <a:off x="330200" y="1723080"/>
              <a:ext cx="251102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0" name="btfpColumnHeaderBox452931">
            <a:extLst>
              <a:ext uri="{FF2B5EF4-FFF2-40B4-BE49-F238E27FC236}">
                <a16:creationId xmlns:a16="http://schemas.microsoft.com/office/drawing/2014/main" id="{692DDD56-85E4-1075-2BB0-2867C4059D28}"/>
              </a:ext>
            </a:extLst>
          </p:cNvPr>
          <p:cNvGrpSpPr/>
          <p:nvPr>
            <p:custDataLst>
              <p:tags r:id="rId10"/>
            </p:custDataLst>
          </p:nvPr>
        </p:nvGrpSpPr>
        <p:grpSpPr>
          <a:xfrm>
            <a:off x="9315957" y="1418215"/>
            <a:ext cx="2477490" cy="288219"/>
            <a:chOff x="330200" y="1303103"/>
            <a:chExt cx="2477492" cy="325751"/>
          </a:xfrm>
        </p:grpSpPr>
        <p:sp>
          <p:nvSpPr>
            <p:cNvPr id="31" name="btfpColumnHeaderBoxText452931">
              <a:extLst>
                <a:ext uri="{FF2B5EF4-FFF2-40B4-BE49-F238E27FC236}">
                  <a16:creationId xmlns:a16="http://schemas.microsoft.com/office/drawing/2014/main" id="{6CF3BC2B-08E2-5EE7-B45D-45EF75FBC16A}"/>
                </a:ext>
              </a:extLst>
            </p:cNvPr>
            <p:cNvSpPr txBox="1"/>
            <p:nvPr/>
          </p:nvSpPr>
          <p:spPr bwMode="gray">
            <a:xfrm>
              <a:off x="330200" y="1303103"/>
              <a:ext cx="2477492" cy="325751"/>
            </a:xfrm>
            <a:prstGeom prst="rect">
              <a:avLst/>
            </a:prstGeom>
            <a:noFill/>
          </p:spPr>
          <p:txBody>
            <a:bodyPr vert="horz" wrap="square" lIns="36036" tIns="36036" rIns="36036" bIns="36036" rtlCol="0" anchor="ctr">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buNone/>
              </a:pPr>
              <a:r>
                <a:rPr lang="en-US" sz="1400" b="1">
                  <a:solidFill>
                    <a:srgbClr val="A80867"/>
                  </a:solidFill>
                  <a:latin typeface="Graphik Semibold" panose="020B0503030202060203" pitchFamily="34" charset="77"/>
                  <a:cs typeface="Arial" panose="020B0604020202020204" pitchFamily="34" charset="0"/>
                </a:rPr>
                <a:t>Attrition</a:t>
              </a:r>
              <a:endParaRPr lang="en-CA" sz="1400" b="1">
                <a:solidFill>
                  <a:srgbClr val="A80867"/>
                </a:solidFill>
                <a:latin typeface="Graphik Semibold" panose="020B0503030202060203" pitchFamily="34" charset="77"/>
                <a:cs typeface="Arial" panose="020B0604020202020204" pitchFamily="34" charset="0"/>
              </a:endParaRPr>
            </a:p>
          </p:txBody>
        </p:sp>
        <p:cxnSp>
          <p:nvCxnSpPr>
            <p:cNvPr id="32" name="btfpColumnHeaderBoxLine452931">
              <a:extLst>
                <a:ext uri="{FF2B5EF4-FFF2-40B4-BE49-F238E27FC236}">
                  <a16:creationId xmlns:a16="http://schemas.microsoft.com/office/drawing/2014/main" id="{739DDC4B-D6A4-6290-1BE4-F1FC09FC62DE}"/>
                </a:ext>
              </a:extLst>
            </p:cNvPr>
            <p:cNvCxnSpPr/>
            <p:nvPr/>
          </p:nvCxnSpPr>
          <p:spPr bwMode="gray">
            <a:xfrm>
              <a:off x="330200" y="1627285"/>
              <a:ext cx="2477492"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3" name="btfpColumnHeaderBox452931">
            <a:extLst>
              <a:ext uri="{FF2B5EF4-FFF2-40B4-BE49-F238E27FC236}">
                <a16:creationId xmlns:a16="http://schemas.microsoft.com/office/drawing/2014/main" id="{8681A10E-280D-911D-2BFB-EF0D65E20219}"/>
              </a:ext>
            </a:extLst>
          </p:cNvPr>
          <p:cNvGrpSpPr/>
          <p:nvPr>
            <p:custDataLst>
              <p:tags r:id="rId11"/>
            </p:custDataLst>
          </p:nvPr>
        </p:nvGrpSpPr>
        <p:grpSpPr>
          <a:xfrm>
            <a:off x="9339145" y="3203434"/>
            <a:ext cx="2477492" cy="288531"/>
            <a:chOff x="330200" y="1361187"/>
            <a:chExt cx="2511020" cy="361886"/>
          </a:xfrm>
        </p:grpSpPr>
        <p:sp>
          <p:nvSpPr>
            <p:cNvPr id="34" name="btfpColumnHeaderBoxText452931">
              <a:extLst>
                <a:ext uri="{FF2B5EF4-FFF2-40B4-BE49-F238E27FC236}">
                  <a16:creationId xmlns:a16="http://schemas.microsoft.com/office/drawing/2014/main" id="{94270E1B-04B9-E8DA-36C2-DB9CEFC6DCAC}"/>
                </a:ext>
              </a:extLst>
            </p:cNvPr>
            <p:cNvSpPr txBox="1"/>
            <p:nvPr/>
          </p:nvSpPr>
          <p:spPr bwMode="gray">
            <a:xfrm>
              <a:off x="330200" y="1361187"/>
              <a:ext cx="2511020" cy="361497"/>
            </a:xfrm>
            <a:prstGeom prst="rect">
              <a:avLst/>
            </a:prstGeom>
            <a:noFill/>
          </p:spPr>
          <p:txBody>
            <a:bodyPr vert="horz" wrap="square" lIns="36036" tIns="36036" rIns="36036" bIns="36036" rtlCol="0" anchor="ctr">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buNone/>
              </a:pPr>
              <a:r>
                <a:rPr lang="en-US" sz="1400" b="1">
                  <a:solidFill>
                    <a:srgbClr val="A80867"/>
                  </a:solidFill>
                  <a:latin typeface="Graphik Semibold" panose="020B0503030202060203" pitchFamily="34" charset="77"/>
                  <a:cs typeface="Arial" panose="020B0604020202020204" pitchFamily="34" charset="0"/>
                </a:rPr>
                <a:t>Geo footprint – US</a:t>
              </a:r>
              <a:endParaRPr lang="en-CA" sz="1400" b="1">
                <a:solidFill>
                  <a:srgbClr val="A80867"/>
                </a:solidFill>
                <a:latin typeface="Graphik Semibold" panose="020B0503030202060203" pitchFamily="34" charset="77"/>
                <a:cs typeface="Arial" panose="020B0604020202020204" pitchFamily="34" charset="0"/>
              </a:endParaRPr>
            </a:p>
          </p:txBody>
        </p:sp>
        <p:cxnSp>
          <p:nvCxnSpPr>
            <p:cNvPr id="35" name="btfpColumnHeaderBoxLine452931">
              <a:extLst>
                <a:ext uri="{FF2B5EF4-FFF2-40B4-BE49-F238E27FC236}">
                  <a16:creationId xmlns:a16="http://schemas.microsoft.com/office/drawing/2014/main" id="{51DCAC7C-E453-33E4-D556-1516346BFBC9}"/>
                </a:ext>
              </a:extLst>
            </p:cNvPr>
            <p:cNvCxnSpPr/>
            <p:nvPr/>
          </p:nvCxnSpPr>
          <p:spPr bwMode="gray">
            <a:xfrm>
              <a:off x="330200" y="1723073"/>
              <a:ext cx="251102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6" name="btfpColumnHeaderBox452931">
            <a:extLst>
              <a:ext uri="{FF2B5EF4-FFF2-40B4-BE49-F238E27FC236}">
                <a16:creationId xmlns:a16="http://schemas.microsoft.com/office/drawing/2014/main" id="{AA241FEB-1D81-61BF-82AF-1F960736FF0A}"/>
              </a:ext>
            </a:extLst>
          </p:cNvPr>
          <p:cNvGrpSpPr/>
          <p:nvPr>
            <p:custDataLst>
              <p:tags r:id="rId12"/>
            </p:custDataLst>
          </p:nvPr>
        </p:nvGrpSpPr>
        <p:grpSpPr>
          <a:xfrm>
            <a:off x="9329935" y="4904878"/>
            <a:ext cx="2477492" cy="289929"/>
            <a:chOff x="330200" y="1359442"/>
            <a:chExt cx="2511020" cy="363642"/>
          </a:xfrm>
        </p:grpSpPr>
        <p:sp>
          <p:nvSpPr>
            <p:cNvPr id="37" name="btfpColumnHeaderBoxText452931">
              <a:extLst>
                <a:ext uri="{FF2B5EF4-FFF2-40B4-BE49-F238E27FC236}">
                  <a16:creationId xmlns:a16="http://schemas.microsoft.com/office/drawing/2014/main" id="{9A4F1936-0434-3A60-F93C-13FDF1056683}"/>
                </a:ext>
              </a:extLst>
            </p:cNvPr>
            <p:cNvSpPr txBox="1"/>
            <p:nvPr/>
          </p:nvSpPr>
          <p:spPr bwMode="gray">
            <a:xfrm>
              <a:off x="330200" y="1359442"/>
              <a:ext cx="2511020" cy="361498"/>
            </a:xfrm>
            <a:prstGeom prst="rect">
              <a:avLst/>
            </a:prstGeom>
            <a:noFill/>
          </p:spPr>
          <p:txBody>
            <a:bodyPr vert="horz" wrap="square" lIns="36036" tIns="36036" rIns="36036" bIns="36036" rtlCol="0" anchor="ctr">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buNone/>
              </a:pPr>
              <a:r>
                <a:rPr lang="en-CA" sz="1400" b="1">
                  <a:solidFill>
                    <a:srgbClr val="A80867"/>
                  </a:solidFill>
                  <a:latin typeface="Graphik Semibold" panose="020B0503030202060203" pitchFamily="34" charset="77"/>
                  <a:cs typeface="Arial" panose="020B0604020202020204" pitchFamily="34" charset="0"/>
                </a:rPr>
                <a:t>… and much more!</a:t>
              </a:r>
            </a:p>
          </p:txBody>
        </p:sp>
        <p:cxnSp>
          <p:nvCxnSpPr>
            <p:cNvPr id="38" name="btfpColumnHeaderBoxLine452931">
              <a:extLst>
                <a:ext uri="{FF2B5EF4-FFF2-40B4-BE49-F238E27FC236}">
                  <a16:creationId xmlns:a16="http://schemas.microsoft.com/office/drawing/2014/main" id="{CC69B457-6E08-2213-ED73-3AE72946498B}"/>
                </a:ext>
              </a:extLst>
            </p:cNvPr>
            <p:cNvCxnSpPr/>
            <p:nvPr/>
          </p:nvCxnSpPr>
          <p:spPr bwMode="gray">
            <a:xfrm>
              <a:off x="330200" y="1723084"/>
              <a:ext cx="2511020" cy="0"/>
            </a:xfrm>
            <a:prstGeom prst="line">
              <a:avLst/>
            </a:prstGeom>
            <a:ln w="19050"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39" name="Picture 38" descr="A screenshot of a graph&#10;&#10;Description automatically generated">
            <a:extLst>
              <a:ext uri="{FF2B5EF4-FFF2-40B4-BE49-F238E27FC236}">
                <a16:creationId xmlns:a16="http://schemas.microsoft.com/office/drawing/2014/main" id="{076C2BAB-B1D9-9415-1B5E-7342C94BC2B3}"/>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628245" y="1827505"/>
            <a:ext cx="2474976" cy="1302928"/>
          </a:xfrm>
          <a:prstGeom prst="rect">
            <a:avLst/>
          </a:prstGeom>
        </p:spPr>
      </p:pic>
      <p:pic>
        <p:nvPicPr>
          <p:cNvPr id="40" name="Picture 39" descr="A graph of a graph showing a number of employees&#10;&#10;Description automatically generated">
            <a:extLst>
              <a:ext uri="{FF2B5EF4-FFF2-40B4-BE49-F238E27FC236}">
                <a16:creationId xmlns:a16="http://schemas.microsoft.com/office/drawing/2014/main" id="{575F876E-C120-58D4-F503-15796C31DA86}"/>
              </a:ext>
            </a:extLst>
          </p:cNvPr>
          <p:cNvPicPr>
            <a:picLocks/>
          </p:cNvPicPr>
          <p:nvPr/>
        </p:nvPicPr>
        <p:blipFill>
          <a:blip r:embed="rId15" cstate="hqprint">
            <a:extLst>
              <a:ext uri="{28A0092B-C50C-407E-A947-70E740481C1C}">
                <a14:useLocalDpi xmlns:a14="http://schemas.microsoft.com/office/drawing/2010/main"/>
              </a:ext>
            </a:extLst>
          </a:blip>
          <a:stretch>
            <a:fillRect/>
          </a:stretch>
        </p:blipFill>
        <p:spPr>
          <a:xfrm>
            <a:off x="3504671" y="1826697"/>
            <a:ext cx="2476501" cy="1304544"/>
          </a:xfrm>
          <a:prstGeom prst="rect">
            <a:avLst/>
          </a:prstGeom>
        </p:spPr>
      </p:pic>
      <p:pic>
        <p:nvPicPr>
          <p:cNvPr id="41" name="Picture 40" descr="A graph of a bar chart&#10;&#10;Description automatically generated with medium confidence">
            <a:extLst>
              <a:ext uri="{FF2B5EF4-FFF2-40B4-BE49-F238E27FC236}">
                <a16:creationId xmlns:a16="http://schemas.microsoft.com/office/drawing/2014/main" id="{FC2606DD-641F-7C5F-4A60-6436952957E4}"/>
              </a:ext>
            </a:extLst>
          </p:cNvPr>
          <p:cNvPicPr>
            <a:picLocks/>
          </p:cNvPicPr>
          <p:nvPr/>
        </p:nvPicPr>
        <p:blipFill rotWithShape="1">
          <a:blip r:embed="rId16" cstate="hqprint">
            <a:extLst>
              <a:ext uri="{28A0092B-C50C-407E-A947-70E740481C1C}">
                <a14:useLocalDpi xmlns:a14="http://schemas.microsoft.com/office/drawing/2010/main"/>
              </a:ext>
            </a:extLst>
          </a:blip>
          <a:srcRect/>
          <a:stretch/>
        </p:blipFill>
        <p:spPr>
          <a:xfrm>
            <a:off x="6451016" y="1826697"/>
            <a:ext cx="2476501" cy="1304544"/>
          </a:xfrm>
          <a:prstGeom prst="rect">
            <a:avLst/>
          </a:prstGeom>
        </p:spPr>
      </p:pic>
      <p:pic>
        <p:nvPicPr>
          <p:cNvPr id="42" name="Picture 41" descr="A graph of different colors&#10;&#10;Description automatically generated">
            <a:extLst>
              <a:ext uri="{FF2B5EF4-FFF2-40B4-BE49-F238E27FC236}">
                <a16:creationId xmlns:a16="http://schemas.microsoft.com/office/drawing/2014/main" id="{4826A82D-26D1-0895-FF5E-7F62554DBDF0}"/>
              </a:ext>
            </a:extLst>
          </p:cNvPr>
          <p:cNvPicPr>
            <a:picLocks/>
          </p:cNvPicPr>
          <p:nvPr/>
        </p:nvPicPr>
        <p:blipFill rotWithShape="1">
          <a:blip r:embed="rId17" cstate="hqprint">
            <a:extLst>
              <a:ext uri="{28A0092B-C50C-407E-A947-70E740481C1C}">
                <a14:useLocalDpi xmlns:a14="http://schemas.microsoft.com/office/drawing/2010/main"/>
              </a:ext>
            </a:extLst>
          </a:blip>
          <a:srcRect/>
          <a:stretch/>
        </p:blipFill>
        <p:spPr>
          <a:xfrm>
            <a:off x="556808" y="3554685"/>
            <a:ext cx="2536227" cy="1335471"/>
          </a:xfrm>
          <a:prstGeom prst="rect">
            <a:avLst/>
          </a:prstGeom>
        </p:spPr>
      </p:pic>
      <p:pic>
        <p:nvPicPr>
          <p:cNvPr id="43" name="Picture 42">
            <a:extLst>
              <a:ext uri="{FF2B5EF4-FFF2-40B4-BE49-F238E27FC236}">
                <a16:creationId xmlns:a16="http://schemas.microsoft.com/office/drawing/2014/main" id="{2D4F4C65-276F-6854-9B8F-270A668FD416}"/>
              </a:ext>
            </a:extLst>
          </p:cNvPr>
          <p:cNvPicPr>
            <a:picLocks/>
          </p:cNvPicPr>
          <p:nvPr/>
        </p:nvPicPr>
        <p:blipFill rotWithShape="1">
          <a:blip r:embed="rId18" cstate="hqprint">
            <a:extLst>
              <a:ext uri="{28A0092B-C50C-407E-A947-70E740481C1C}">
                <a14:useLocalDpi xmlns:a14="http://schemas.microsoft.com/office/drawing/2010/main"/>
              </a:ext>
            </a:extLst>
          </a:blip>
          <a:srcRect/>
          <a:stretch/>
        </p:blipFill>
        <p:spPr>
          <a:xfrm>
            <a:off x="3462428" y="3551147"/>
            <a:ext cx="2477492" cy="1304544"/>
          </a:xfrm>
          <a:prstGeom prst="rect">
            <a:avLst/>
          </a:prstGeom>
        </p:spPr>
      </p:pic>
      <p:pic>
        <p:nvPicPr>
          <p:cNvPr id="44" name="Picture 43" descr="A map of the world&#10;&#10;Description automatically generated">
            <a:extLst>
              <a:ext uri="{FF2B5EF4-FFF2-40B4-BE49-F238E27FC236}">
                <a16:creationId xmlns:a16="http://schemas.microsoft.com/office/drawing/2014/main" id="{4A27BC2C-6448-5BD1-A64C-66AC66B4DBFB}"/>
              </a:ext>
            </a:extLst>
          </p:cNvPr>
          <p:cNvPicPr>
            <a:picLocks/>
          </p:cNvPicPr>
          <p:nvPr/>
        </p:nvPicPr>
        <p:blipFill rotWithShape="1">
          <a:blip r:embed="rId19" cstate="hqprint">
            <a:extLst>
              <a:ext uri="{28A0092B-C50C-407E-A947-70E740481C1C}">
                <a14:useLocalDpi xmlns:a14="http://schemas.microsoft.com/office/drawing/2010/main"/>
              </a:ext>
            </a:extLst>
          </a:blip>
          <a:srcRect/>
          <a:stretch/>
        </p:blipFill>
        <p:spPr>
          <a:xfrm>
            <a:off x="6370293" y="3551147"/>
            <a:ext cx="2474976" cy="1304544"/>
          </a:xfrm>
          <a:prstGeom prst="rect">
            <a:avLst/>
          </a:prstGeom>
        </p:spPr>
      </p:pic>
      <p:pic>
        <p:nvPicPr>
          <p:cNvPr id="45" name="Picture 44" descr="A graph showing a number of employees&#10;&#10;Description automatically generated">
            <a:extLst>
              <a:ext uri="{FF2B5EF4-FFF2-40B4-BE49-F238E27FC236}">
                <a16:creationId xmlns:a16="http://schemas.microsoft.com/office/drawing/2014/main" id="{C896E2E7-D4AD-40C7-BCA0-E6E8EE189281}"/>
              </a:ext>
            </a:extLst>
          </p:cNvPr>
          <p:cNvPicPr>
            <a:picLocks/>
          </p:cNvPicPr>
          <p:nvPr/>
        </p:nvPicPr>
        <p:blipFill rotWithShape="1">
          <a:blip r:embed="rId20" cstate="hqprint">
            <a:extLst>
              <a:ext uri="{28A0092B-C50C-407E-A947-70E740481C1C}">
                <a14:useLocalDpi xmlns:a14="http://schemas.microsoft.com/office/drawing/2010/main"/>
              </a:ext>
            </a:extLst>
          </a:blip>
          <a:srcRect/>
          <a:stretch/>
        </p:blipFill>
        <p:spPr>
          <a:xfrm>
            <a:off x="628246" y="5283483"/>
            <a:ext cx="2477490" cy="1304544"/>
          </a:xfrm>
          <a:prstGeom prst="rect">
            <a:avLst/>
          </a:prstGeom>
        </p:spPr>
      </p:pic>
      <p:pic>
        <p:nvPicPr>
          <p:cNvPr id="46" name="Picture 45" descr="A graph of a graph&#10;&#10;Description automatically generated with medium confidence">
            <a:extLst>
              <a:ext uri="{FF2B5EF4-FFF2-40B4-BE49-F238E27FC236}">
                <a16:creationId xmlns:a16="http://schemas.microsoft.com/office/drawing/2014/main" id="{2CBBE317-9973-4E3E-B666-9F9B17B7A636}"/>
              </a:ext>
            </a:extLst>
          </p:cNvPr>
          <p:cNvPicPr>
            <a:picLocks/>
          </p:cNvPicPr>
          <p:nvPr/>
        </p:nvPicPr>
        <p:blipFill rotWithShape="1">
          <a:blip r:embed="rId21" cstate="hqprint">
            <a:extLst>
              <a:ext uri="{28A0092B-C50C-407E-A947-70E740481C1C}">
                <a14:useLocalDpi xmlns:a14="http://schemas.microsoft.com/office/drawing/2010/main"/>
              </a:ext>
            </a:extLst>
          </a:blip>
          <a:srcRect/>
          <a:stretch/>
        </p:blipFill>
        <p:spPr>
          <a:xfrm>
            <a:off x="6450025" y="5283483"/>
            <a:ext cx="2474976" cy="1304544"/>
          </a:xfrm>
          <a:prstGeom prst="rect">
            <a:avLst/>
          </a:prstGeom>
        </p:spPr>
      </p:pic>
      <p:pic>
        <p:nvPicPr>
          <p:cNvPr id="47" name="Picture 46" descr="A map of the united states&#10;&#10;Description automatically generated">
            <a:extLst>
              <a:ext uri="{FF2B5EF4-FFF2-40B4-BE49-F238E27FC236}">
                <a16:creationId xmlns:a16="http://schemas.microsoft.com/office/drawing/2014/main" id="{E078799C-0634-0F64-BC9E-F2D280E5712E}"/>
              </a:ext>
            </a:extLst>
          </p:cNvPr>
          <p:cNvPicPr>
            <a:picLocks/>
          </p:cNvPicPr>
          <p:nvPr/>
        </p:nvPicPr>
        <p:blipFill rotWithShape="1">
          <a:blip r:embed="rId22" cstate="hqprint">
            <a:extLst>
              <a:ext uri="{28A0092B-C50C-407E-A947-70E740481C1C}">
                <a14:useLocalDpi xmlns:a14="http://schemas.microsoft.com/office/drawing/2010/main"/>
              </a:ext>
            </a:extLst>
          </a:blip>
          <a:srcRect/>
          <a:stretch/>
        </p:blipFill>
        <p:spPr>
          <a:xfrm>
            <a:off x="9278160" y="3551147"/>
            <a:ext cx="2474976" cy="1304544"/>
          </a:xfrm>
          <a:prstGeom prst="rect">
            <a:avLst/>
          </a:prstGeom>
        </p:spPr>
      </p:pic>
      <p:pic>
        <p:nvPicPr>
          <p:cNvPr id="48" name="Picture 47" descr="A screenshot of a barcode&#10;&#10;Description automatically generated">
            <a:extLst>
              <a:ext uri="{FF2B5EF4-FFF2-40B4-BE49-F238E27FC236}">
                <a16:creationId xmlns:a16="http://schemas.microsoft.com/office/drawing/2014/main" id="{47206C32-E49A-4AC9-6D58-5B0A7CCCED38}"/>
              </a:ext>
            </a:extLst>
          </p:cNvPr>
          <p:cNvPicPr>
            <a:picLocks/>
          </p:cNvPicPr>
          <p:nvPr/>
        </p:nvPicPr>
        <p:blipFill rotWithShape="1">
          <a:blip r:embed="rId23" cstate="hqprint">
            <a:extLst>
              <a:ext uri="{28A0092B-C50C-407E-A947-70E740481C1C}">
                <a14:useLocalDpi xmlns:a14="http://schemas.microsoft.com/office/drawing/2010/main"/>
              </a:ext>
            </a:extLst>
          </a:blip>
          <a:srcRect/>
          <a:stretch/>
        </p:blipFill>
        <p:spPr>
          <a:xfrm>
            <a:off x="3484937" y="5283483"/>
            <a:ext cx="2474976" cy="1304544"/>
          </a:xfrm>
          <a:prstGeom prst="rect">
            <a:avLst/>
          </a:prstGeom>
        </p:spPr>
      </p:pic>
      <p:pic>
        <p:nvPicPr>
          <p:cNvPr id="49" name="Picture 48" descr="A graph of a graph&#10;&#10;Description automatically generated with medium confidence">
            <a:extLst>
              <a:ext uri="{FF2B5EF4-FFF2-40B4-BE49-F238E27FC236}">
                <a16:creationId xmlns:a16="http://schemas.microsoft.com/office/drawing/2014/main" id="{B35A5F66-901F-70AF-1599-5D082F25E2BE}"/>
              </a:ext>
            </a:extLst>
          </p:cNvPr>
          <p:cNvPicPr>
            <a:picLocks/>
          </p:cNvPicPr>
          <p:nvPr/>
        </p:nvPicPr>
        <p:blipFill rotWithShape="1">
          <a:blip r:embed="rId24" cstate="hqprint">
            <a:extLst>
              <a:ext uri="{28A0092B-C50C-407E-A947-70E740481C1C}">
                <a14:useLocalDpi xmlns:a14="http://schemas.microsoft.com/office/drawing/2010/main"/>
              </a:ext>
            </a:extLst>
          </a:blip>
          <a:srcRect/>
          <a:stretch/>
        </p:blipFill>
        <p:spPr>
          <a:xfrm>
            <a:off x="9397361" y="1826697"/>
            <a:ext cx="2474976" cy="1304544"/>
          </a:xfrm>
          <a:prstGeom prst="rect">
            <a:avLst/>
          </a:prstGeom>
        </p:spPr>
      </p:pic>
      <p:pic>
        <p:nvPicPr>
          <p:cNvPr id="50" name="Picture 49" descr="A screenshot of a computer&#10;&#10;Description automatically generated">
            <a:extLst>
              <a:ext uri="{FF2B5EF4-FFF2-40B4-BE49-F238E27FC236}">
                <a16:creationId xmlns:a16="http://schemas.microsoft.com/office/drawing/2014/main" id="{8EA461B7-F647-DDA1-43FA-6D9468F29564}"/>
              </a:ext>
            </a:extLst>
          </p:cNvPr>
          <p:cNvPicPr>
            <a:picLocks/>
          </p:cNvPicPr>
          <p:nvPr/>
        </p:nvPicPr>
        <p:blipFill>
          <a:blip r:embed="rId25" cstate="hqprint">
            <a:extLst>
              <a:ext uri="{28A0092B-C50C-407E-A947-70E740481C1C}">
                <a14:useLocalDpi xmlns:a14="http://schemas.microsoft.com/office/drawing/2010/main"/>
              </a:ext>
            </a:extLst>
          </a:blip>
          <a:stretch>
            <a:fillRect/>
          </a:stretch>
        </p:blipFill>
        <p:spPr>
          <a:xfrm>
            <a:off x="9315957" y="5283483"/>
            <a:ext cx="2474976" cy="1304544"/>
          </a:xfrm>
          <a:prstGeom prst="rect">
            <a:avLst/>
          </a:prstGeom>
        </p:spPr>
      </p:pic>
      <p:sp>
        <p:nvSpPr>
          <p:cNvPr id="52" name="Rectangle: Rounded Corners 60">
            <a:extLst>
              <a:ext uri="{FF2B5EF4-FFF2-40B4-BE49-F238E27FC236}">
                <a16:creationId xmlns:a16="http://schemas.microsoft.com/office/drawing/2014/main" id="{D3D1B6EC-D29D-4BCD-C03F-878B3FB3CBE5}"/>
              </a:ext>
            </a:extLst>
          </p:cNvPr>
          <p:cNvSpPr/>
          <p:nvPr/>
        </p:nvSpPr>
        <p:spPr>
          <a:xfrm>
            <a:off x="11399988" y="1317334"/>
            <a:ext cx="353148" cy="324000"/>
          </a:xfrm>
          <a:prstGeom prst="roundRect">
            <a:avLst/>
          </a:prstGeom>
          <a:noFill/>
          <a:ln w="28575" cap="flat" cmpd="sng" algn="ctr">
            <a:solidFill>
              <a:srgbClr val="CE0B80"/>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indent="0" algn="ctr">
              <a:buNone/>
            </a:pPr>
            <a:endParaRPr lang="en-US" err="1">
              <a:solidFill>
                <a:srgbClr val="454545"/>
              </a:solidFill>
            </a:endParaRPr>
          </a:p>
        </p:txBody>
      </p:sp>
      <p:sp>
        <p:nvSpPr>
          <p:cNvPr id="57" name="TextBox 56">
            <a:extLst>
              <a:ext uri="{FF2B5EF4-FFF2-40B4-BE49-F238E27FC236}">
                <a16:creationId xmlns:a16="http://schemas.microsoft.com/office/drawing/2014/main" id="{76B69317-369E-9346-7F55-C1C199F8BF9E}"/>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a:solidFill>
                  <a:srgbClr val="263238"/>
                </a:solidFill>
                <a:latin typeface="Graphik Regular" panose="020B0503030202060203" pitchFamily="34" charset="77"/>
              </a:rPr>
              <a:t>Access a variety of ready-to-use dashboards that are constantly growing</a:t>
            </a:r>
          </a:p>
        </p:txBody>
      </p:sp>
      <p:pic>
        <p:nvPicPr>
          <p:cNvPr id="59" name="Graphic 58">
            <a:extLst>
              <a:ext uri="{FF2B5EF4-FFF2-40B4-BE49-F238E27FC236}">
                <a16:creationId xmlns:a16="http://schemas.microsoft.com/office/drawing/2014/main" id="{E0208679-3DD5-88A1-488D-A5CE2DBDCEE6}"/>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1452386" y="1343457"/>
            <a:ext cx="255594" cy="255594"/>
          </a:xfrm>
          <a:prstGeom prst="rect">
            <a:avLst/>
          </a:prstGeom>
        </p:spPr>
      </p:pic>
      <p:sp>
        <p:nvSpPr>
          <p:cNvPr id="53" name="btfpCallout641222">
            <a:extLst>
              <a:ext uri="{FF2B5EF4-FFF2-40B4-BE49-F238E27FC236}">
                <a16:creationId xmlns:a16="http://schemas.microsoft.com/office/drawing/2014/main" id="{9E4C1265-186B-3895-28F2-5E15CD0D72F4}"/>
              </a:ext>
            </a:extLst>
          </p:cNvPr>
          <p:cNvSpPr/>
          <p:nvPr/>
        </p:nvSpPr>
        <p:spPr>
          <a:xfrm>
            <a:off x="10156213" y="1779970"/>
            <a:ext cx="1762023" cy="484562"/>
          </a:xfrm>
          <a:prstGeom prst="wedgeRectCallout">
            <a:avLst>
              <a:gd name="adj1" fmla="val 33340"/>
              <a:gd name="adj2" fmla="val -81279"/>
            </a:avLst>
          </a:prstGeom>
          <a:solidFill>
            <a:srgbClr val="CE0B80"/>
          </a:solidFill>
          <a:ln w="1905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72073" tIns="72073" rIns="72073" bIns="72073" rtlCol="0" anchor="ctr">
            <a:noAutofit/>
          </a:bodyPr>
          <a:lstStyle/>
          <a:p>
            <a:pPr marL="0" lvl="1" indent="0">
              <a:spcBef>
                <a:spcPts val="0"/>
              </a:spcBef>
              <a:buNone/>
            </a:pPr>
            <a:r>
              <a:rPr lang="en-US" sz="1200" b="1">
                <a:solidFill>
                  <a:srgbClr val="FCFCFD"/>
                </a:solidFill>
                <a:latin typeface="Graphik Semibold" panose="020B0503030202060203" pitchFamily="34" charset="77"/>
              </a:rPr>
              <a:t>Export any data down to the employee level </a:t>
            </a:r>
          </a:p>
        </p:txBody>
      </p:sp>
      <p:pic>
        <p:nvPicPr>
          <p:cNvPr id="2" name="Graphic 1">
            <a:extLst>
              <a:ext uri="{FF2B5EF4-FFF2-40B4-BE49-F238E27FC236}">
                <a16:creationId xmlns:a16="http://schemas.microsoft.com/office/drawing/2014/main" id="{919E4101-7FF6-80AC-30A7-5C58AFAEE54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0518288" y="409884"/>
            <a:ext cx="1066800" cy="221895"/>
          </a:xfrm>
          <a:prstGeom prst="rect">
            <a:avLst/>
          </a:prstGeom>
        </p:spPr>
      </p:pic>
      <p:sp>
        <p:nvSpPr>
          <p:cNvPr id="51" name="Subtitle 2">
            <a:extLst>
              <a:ext uri="{FF2B5EF4-FFF2-40B4-BE49-F238E27FC236}">
                <a16:creationId xmlns:a16="http://schemas.microsoft.com/office/drawing/2014/main" id="{2613F966-B87E-0031-541E-9AAF8894CF9F}"/>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58" name="Straight Connector 57">
            <a:extLst>
              <a:ext uri="{FF2B5EF4-FFF2-40B4-BE49-F238E27FC236}">
                <a16:creationId xmlns:a16="http://schemas.microsoft.com/office/drawing/2014/main" id="{EEED337D-B09F-1E18-4A0C-D053BCBC4D82}"/>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8497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8F8B37-D22B-225D-13B2-BCA0166EF1B1}"/>
              </a:ext>
            </a:extLst>
          </p:cNvPr>
          <p:cNvSpPr txBox="1"/>
          <p:nvPr/>
        </p:nvSpPr>
        <p:spPr bwMode="gray">
          <a:xfrm>
            <a:off x="218945" y="5481119"/>
            <a:ext cx="3312000" cy="318924"/>
          </a:xfrm>
          <a:prstGeom prst="rect">
            <a:avLst/>
          </a:prstGeom>
          <a:noFill/>
        </p:spPr>
        <p:txBody>
          <a:bodyPr wrap="square" lIns="36000" tIns="36000" rIns="36000" bIns="36000" rtlCol="0">
            <a:spAutoFit/>
          </a:bodyPr>
          <a:lstStyle/>
          <a:p>
            <a:pPr marL="0" indent="0" algn="ctr">
              <a:buNone/>
            </a:pPr>
            <a:r>
              <a:rPr lang="en-US" sz="1600" b="1">
                <a:solidFill>
                  <a:srgbClr val="A80867"/>
                </a:solidFill>
                <a:latin typeface="Graphik Semibold" panose="020B0503030202060203" pitchFamily="34" charset="77"/>
              </a:rPr>
              <a:t>Automated Data Collection</a:t>
            </a:r>
          </a:p>
        </p:txBody>
      </p:sp>
      <p:sp>
        <p:nvSpPr>
          <p:cNvPr id="3" name="TextBox 2">
            <a:extLst>
              <a:ext uri="{FF2B5EF4-FFF2-40B4-BE49-F238E27FC236}">
                <a16:creationId xmlns:a16="http://schemas.microsoft.com/office/drawing/2014/main" id="{46F8F9FD-42B5-ECEB-3BD1-A61AFD703A76}"/>
              </a:ext>
            </a:extLst>
          </p:cNvPr>
          <p:cNvSpPr txBox="1"/>
          <p:nvPr/>
        </p:nvSpPr>
        <p:spPr bwMode="gray">
          <a:xfrm>
            <a:off x="4079408" y="5481119"/>
            <a:ext cx="3312000" cy="318924"/>
          </a:xfrm>
          <a:prstGeom prst="rect">
            <a:avLst/>
          </a:prstGeom>
          <a:noFill/>
        </p:spPr>
        <p:txBody>
          <a:bodyPr wrap="square" lIns="36000" tIns="36000" rIns="36000" bIns="36000" rtlCol="0">
            <a:spAutoFit/>
          </a:bodyPr>
          <a:lstStyle/>
          <a:p>
            <a:pPr marL="0" indent="0" algn="ctr">
              <a:buNone/>
            </a:pPr>
            <a:r>
              <a:rPr lang="en-US" sz="1600" b="1">
                <a:solidFill>
                  <a:srgbClr val="A80867"/>
                </a:solidFill>
                <a:latin typeface="Graphik Semibold" panose="020B0503030202060203" pitchFamily="34" charset="77"/>
              </a:rPr>
              <a:t>Ingestion, Processing &amp; Analysis</a:t>
            </a:r>
          </a:p>
        </p:txBody>
      </p:sp>
      <p:sp>
        <p:nvSpPr>
          <p:cNvPr id="4" name="Freeform 5">
            <a:extLst>
              <a:ext uri="{FF2B5EF4-FFF2-40B4-BE49-F238E27FC236}">
                <a16:creationId xmlns:a16="http://schemas.microsoft.com/office/drawing/2014/main" id="{1BBF4597-65F8-27E6-6A0A-56529048961B}"/>
              </a:ext>
            </a:extLst>
          </p:cNvPr>
          <p:cNvSpPr/>
          <p:nvPr/>
        </p:nvSpPr>
        <p:spPr bwMode="auto">
          <a:xfrm>
            <a:off x="3602131" y="5788427"/>
            <a:ext cx="170121" cy="287079"/>
          </a:xfrm>
          <a:custGeom>
            <a:avLst/>
            <a:gdLst>
              <a:gd name="T0" fmla="*/ 117 w 425"/>
              <a:gd name="T1" fmla="*/ 0 h 1734"/>
              <a:gd name="T2" fmla="*/ 0 w 425"/>
              <a:gd name="T3" fmla="*/ 0 h 1734"/>
              <a:gd name="T4" fmla="*/ 308 w 425"/>
              <a:gd name="T5" fmla="*/ 851 h 1734"/>
              <a:gd name="T6" fmla="*/ 0 w 425"/>
              <a:gd name="T7" fmla="*/ 1734 h 1734"/>
              <a:gd name="T8" fmla="*/ 117 w 425"/>
              <a:gd name="T9" fmla="*/ 1734 h 1734"/>
              <a:gd name="T10" fmla="*/ 425 w 425"/>
              <a:gd name="T11" fmla="*/ 851 h 1734"/>
              <a:gd name="T12" fmla="*/ 117 w 425"/>
              <a:gd name="T13" fmla="*/ 0 h 1734"/>
            </a:gdLst>
            <a:ahLst/>
            <a:cxnLst>
              <a:cxn ang="0">
                <a:pos x="T0" y="T1"/>
              </a:cxn>
              <a:cxn ang="0">
                <a:pos x="T2" y="T3"/>
              </a:cxn>
              <a:cxn ang="0">
                <a:pos x="T4" y="T5"/>
              </a:cxn>
              <a:cxn ang="0">
                <a:pos x="T6" y="T7"/>
              </a:cxn>
              <a:cxn ang="0">
                <a:pos x="T8" y="T9"/>
              </a:cxn>
              <a:cxn ang="0">
                <a:pos x="T10" y="T11"/>
              </a:cxn>
              <a:cxn ang="0">
                <a:pos x="T12" y="T13"/>
              </a:cxn>
            </a:cxnLst>
            <a:rect l="0" t="0" r="r" b="b"/>
            <a:pathLst>
              <a:path w="425" h="1733">
                <a:moveTo>
                  <a:pt x="117" y="0"/>
                </a:moveTo>
                <a:lnTo>
                  <a:pt x="0" y="0"/>
                </a:lnTo>
                <a:lnTo>
                  <a:pt x="308" y="851"/>
                </a:lnTo>
                <a:lnTo>
                  <a:pt x="0" y="1734"/>
                </a:lnTo>
                <a:lnTo>
                  <a:pt x="117" y="1734"/>
                </a:lnTo>
                <a:lnTo>
                  <a:pt x="425" y="851"/>
                </a:lnTo>
                <a:lnTo>
                  <a:pt x="117" y="0"/>
                </a:lnTo>
                <a:close/>
              </a:path>
            </a:pathLst>
          </a:custGeom>
          <a:solidFill>
            <a:srgbClr val="A80867"/>
          </a:solidFill>
          <a:ln w="12700" cap="flat" cmpd="sng" algn="ctr">
            <a:solidFill>
              <a:srgbClr val="A80867"/>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sz="1800">
              <a:solidFill>
                <a:srgbClr val="FFFFFF"/>
              </a:solidFill>
              <a:latin typeface="Graphik Regular" panose="020B0503030202060203" pitchFamily="34" charset="77"/>
            </a:endParaRPr>
          </a:p>
        </p:txBody>
      </p:sp>
      <p:sp>
        <p:nvSpPr>
          <p:cNvPr id="5" name="Freeform 5">
            <a:extLst>
              <a:ext uri="{FF2B5EF4-FFF2-40B4-BE49-F238E27FC236}">
                <a16:creationId xmlns:a16="http://schemas.microsoft.com/office/drawing/2014/main" id="{84D52F06-0DC9-DD90-C360-C49F8657607B}"/>
              </a:ext>
            </a:extLst>
          </p:cNvPr>
          <p:cNvSpPr/>
          <p:nvPr/>
        </p:nvSpPr>
        <p:spPr bwMode="auto">
          <a:xfrm>
            <a:off x="7774023" y="5788427"/>
            <a:ext cx="170121" cy="287079"/>
          </a:xfrm>
          <a:custGeom>
            <a:avLst/>
            <a:gdLst>
              <a:gd name="T0" fmla="*/ 117 w 425"/>
              <a:gd name="T1" fmla="*/ 0 h 1734"/>
              <a:gd name="T2" fmla="*/ 0 w 425"/>
              <a:gd name="T3" fmla="*/ 0 h 1734"/>
              <a:gd name="T4" fmla="*/ 308 w 425"/>
              <a:gd name="T5" fmla="*/ 851 h 1734"/>
              <a:gd name="T6" fmla="*/ 0 w 425"/>
              <a:gd name="T7" fmla="*/ 1734 h 1734"/>
              <a:gd name="T8" fmla="*/ 117 w 425"/>
              <a:gd name="T9" fmla="*/ 1734 h 1734"/>
              <a:gd name="T10" fmla="*/ 425 w 425"/>
              <a:gd name="T11" fmla="*/ 851 h 1734"/>
              <a:gd name="T12" fmla="*/ 117 w 425"/>
              <a:gd name="T13" fmla="*/ 0 h 1734"/>
            </a:gdLst>
            <a:ahLst/>
            <a:cxnLst>
              <a:cxn ang="0">
                <a:pos x="T0" y="T1"/>
              </a:cxn>
              <a:cxn ang="0">
                <a:pos x="T2" y="T3"/>
              </a:cxn>
              <a:cxn ang="0">
                <a:pos x="T4" y="T5"/>
              </a:cxn>
              <a:cxn ang="0">
                <a:pos x="T6" y="T7"/>
              </a:cxn>
              <a:cxn ang="0">
                <a:pos x="T8" y="T9"/>
              </a:cxn>
              <a:cxn ang="0">
                <a:pos x="T10" y="T11"/>
              </a:cxn>
              <a:cxn ang="0">
                <a:pos x="T12" y="T13"/>
              </a:cxn>
            </a:cxnLst>
            <a:rect l="0" t="0" r="r" b="b"/>
            <a:pathLst>
              <a:path w="425" h="1733">
                <a:moveTo>
                  <a:pt x="117" y="0"/>
                </a:moveTo>
                <a:lnTo>
                  <a:pt x="0" y="0"/>
                </a:lnTo>
                <a:lnTo>
                  <a:pt x="308" y="851"/>
                </a:lnTo>
                <a:lnTo>
                  <a:pt x="0" y="1734"/>
                </a:lnTo>
                <a:lnTo>
                  <a:pt x="117" y="1734"/>
                </a:lnTo>
                <a:lnTo>
                  <a:pt x="425" y="851"/>
                </a:lnTo>
                <a:lnTo>
                  <a:pt x="117" y="0"/>
                </a:lnTo>
                <a:close/>
              </a:path>
            </a:pathLst>
          </a:custGeom>
          <a:solidFill>
            <a:srgbClr val="A80867"/>
          </a:solidFill>
          <a:ln w="12700" cap="flat" cmpd="sng" algn="ctr">
            <a:solidFill>
              <a:srgbClr val="A80867"/>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sz="1800">
              <a:solidFill>
                <a:srgbClr val="FFFFFF"/>
              </a:solidFill>
              <a:latin typeface="Graphik Regular" panose="020B0503030202060203" pitchFamily="34" charset="77"/>
            </a:endParaRPr>
          </a:p>
        </p:txBody>
      </p:sp>
      <p:sp>
        <p:nvSpPr>
          <p:cNvPr id="6" name="TextBox 5">
            <a:extLst>
              <a:ext uri="{FF2B5EF4-FFF2-40B4-BE49-F238E27FC236}">
                <a16:creationId xmlns:a16="http://schemas.microsoft.com/office/drawing/2014/main" id="{7ED69578-B177-F067-C906-4BE6E183CCCF}"/>
              </a:ext>
            </a:extLst>
          </p:cNvPr>
          <p:cNvSpPr txBox="1"/>
          <p:nvPr/>
        </p:nvSpPr>
        <p:spPr bwMode="gray">
          <a:xfrm>
            <a:off x="404802" y="5806714"/>
            <a:ext cx="2940286" cy="626701"/>
          </a:xfrm>
          <a:prstGeom prst="rect">
            <a:avLst/>
          </a:prstGeom>
          <a:noFill/>
        </p:spPr>
        <p:txBody>
          <a:bodyPr wrap="square" lIns="36000" tIns="36000" rIns="36000" bIns="36000" rtlCol="0">
            <a:spAutoFit/>
          </a:bodyPr>
          <a:lstStyle/>
          <a:p>
            <a:pPr marL="0" indent="0" algn="ctr">
              <a:buNone/>
            </a:pPr>
            <a:r>
              <a:rPr lang="en-US" sz="1200">
                <a:solidFill>
                  <a:schemeClr val="tx1">
                    <a:lumMod val="75000"/>
                    <a:lumOff val="25000"/>
                  </a:schemeClr>
                </a:solidFill>
                <a:latin typeface="Graphik Regular" panose="020B0503030202060203" pitchFamily="34" charset="77"/>
              </a:rPr>
              <a:t>Aura collects data points from a variety </a:t>
            </a:r>
            <a:br>
              <a:rPr lang="en-US" sz="1200">
                <a:solidFill>
                  <a:schemeClr val="tx1">
                    <a:lumMod val="75000"/>
                    <a:lumOff val="25000"/>
                  </a:schemeClr>
                </a:solidFill>
                <a:latin typeface="Graphik Regular" panose="020B0503030202060203" pitchFamily="34" charset="77"/>
              </a:rPr>
            </a:br>
            <a:r>
              <a:rPr lang="en-US" sz="1200">
                <a:solidFill>
                  <a:schemeClr val="tx1">
                    <a:lumMod val="75000"/>
                    <a:lumOff val="25000"/>
                  </a:schemeClr>
                </a:solidFill>
                <a:latin typeface="Graphik Regular" panose="020B0503030202060203" pitchFamily="34" charset="77"/>
              </a:rPr>
              <a:t>of public and private sources which </a:t>
            </a:r>
            <a:br>
              <a:rPr lang="en-US" sz="1200">
                <a:solidFill>
                  <a:schemeClr val="tx1">
                    <a:lumMod val="75000"/>
                    <a:lumOff val="25000"/>
                  </a:schemeClr>
                </a:solidFill>
                <a:latin typeface="Graphik Regular" panose="020B0503030202060203" pitchFamily="34" charset="77"/>
              </a:rPr>
            </a:br>
            <a:r>
              <a:rPr lang="en-US" sz="1200">
                <a:solidFill>
                  <a:schemeClr val="tx1">
                    <a:lumMod val="75000"/>
                    <a:lumOff val="25000"/>
                  </a:schemeClr>
                </a:solidFill>
                <a:latin typeface="Graphik Regular" panose="020B0503030202060203" pitchFamily="34" charset="77"/>
              </a:rPr>
              <a:t>are continuously being updated</a:t>
            </a:r>
          </a:p>
        </p:txBody>
      </p:sp>
      <p:sp>
        <p:nvSpPr>
          <p:cNvPr id="7" name="TextBox 6">
            <a:extLst>
              <a:ext uri="{FF2B5EF4-FFF2-40B4-BE49-F238E27FC236}">
                <a16:creationId xmlns:a16="http://schemas.microsoft.com/office/drawing/2014/main" id="{C1402935-05E5-8F00-587F-008D48FD2742}"/>
              </a:ext>
            </a:extLst>
          </p:cNvPr>
          <p:cNvSpPr txBox="1"/>
          <p:nvPr/>
        </p:nvSpPr>
        <p:spPr bwMode="gray">
          <a:xfrm>
            <a:off x="4100690" y="5820929"/>
            <a:ext cx="3299615" cy="626701"/>
          </a:xfrm>
          <a:prstGeom prst="rect">
            <a:avLst/>
          </a:prstGeom>
          <a:noFill/>
        </p:spPr>
        <p:txBody>
          <a:bodyPr wrap="square" lIns="36000" tIns="36000" rIns="36000" bIns="36000" rtlCol="0">
            <a:spAutoFit/>
          </a:bodyPr>
          <a:lstStyle/>
          <a:p>
            <a:pPr marL="0" indent="0" algn="ctr">
              <a:buNone/>
            </a:pPr>
            <a:r>
              <a:rPr lang="en-US" sz="1200">
                <a:solidFill>
                  <a:schemeClr val="tx1">
                    <a:lumMod val="75000"/>
                    <a:lumOff val="25000"/>
                  </a:schemeClr>
                </a:solidFill>
                <a:latin typeface="Graphik Regular" panose="020B0503030202060203" pitchFamily="34" charset="77"/>
              </a:rPr>
              <a:t>Proprietary data analytics models leveraging Al and ML are overlayed to synthesize and produce meaningful workforce insights</a:t>
            </a:r>
          </a:p>
        </p:txBody>
      </p:sp>
      <p:sp>
        <p:nvSpPr>
          <p:cNvPr id="8" name="TextBox 7">
            <a:extLst>
              <a:ext uri="{FF2B5EF4-FFF2-40B4-BE49-F238E27FC236}">
                <a16:creationId xmlns:a16="http://schemas.microsoft.com/office/drawing/2014/main" id="{30EEFC7C-094D-5A73-E0E9-98532E4BC0F6}"/>
              </a:ext>
            </a:extLst>
          </p:cNvPr>
          <p:cNvSpPr txBox="1"/>
          <p:nvPr/>
        </p:nvSpPr>
        <p:spPr bwMode="gray">
          <a:xfrm>
            <a:off x="8257935" y="5481119"/>
            <a:ext cx="3312000" cy="318924"/>
          </a:xfrm>
          <a:prstGeom prst="rect">
            <a:avLst/>
          </a:prstGeom>
          <a:noFill/>
        </p:spPr>
        <p:txBody>
          <a:bodyPr wrap="square" lIns="36000" tIns="36000" rIns="36000" bIns="36000" rtlCol="0">
            <a:spAutoFit/>
          </a:bodyPr>
          <a:lstStyle/>
          <a:p>
            <a:pPr marL="0" indent="0" algn="ctr">
              <a:buNone/>
            </a:pPr>
            <a:r>
              <a:rPr lang="en-US" sz="1600" b="1">
                <a:solidFill>
                  <a:srgbClr val="A80867"/>
                </a:solidFill>
                <a:latin typeface="Graphik Semibold" panose="020B0503030202060203" pitchFamily="34" charset="77"/>
              </a:rPr>
              <a:t>Client Dashboards &amp; Insights</a:t>
            </a:r>
          </a:p>
        </p:txBody>
      </p:sp>
      <p:sp>
        <p:nvSpPr>
          <p:cNvPr id="9" name="TextBox 8">
            <a:extLst>
              <a:ext uri="{FF2B5EF4-FFF2-40B4-BE49-F238E27FC236}">
                <a16:creationId xmlns:a16="http://schemas.microsoft.com/office/drawing/2014/main" id="{8A18BAEC-A074-17D5-3106-4315BB7B9CA6}"/>
              </a:ext>
            </a:extLst>
          </p:cNvPr>
          <p:cNvSpPr txBox="1"/>
          <p:nvPr/>
        </p:nvSpPr>
        <p:spPr bwMode="gray">
          <a:xfrm>
            <a:off x="8257935" y="5820929"/>
            <a:ext cx="3312000" cy="626701"/>
          </a:xfrm>
          <a:prstGeom prst="rect">
            <a:avLst/>
          </a:prstGeom>
          <a:noFill/>
        </p:spPr>
        <p:txBody>
          <a:bodyPr wrap="square" lIns="36000" tIns="36000" rIns="36000" bIns="36000" rtlCol="0">
            <a:spAutoFit/>
          </a:bodyPr>
          <a:lstStyle/>
          <a:p>
            <a:pPr marL="0" indent="0" algn="ctr">
              <a:buNone/>
            </a:pPr>
            <a:r>
              <a:rPr lang="en-US" sz="1200">
                <a:solidFill>
                  <a:schemeClr val="tx1">
                    <a:lumMod val="75000"/>
                    <a:lumOff val="25000"/>
                  </a:schemeClr>
                </a:solidFill>
                <a:latin typeface="Graphik Regular" panose="020B0503030202060203" pitchFamily="34" charset="77"/>
              </a:rPr>
              <a:t>Aura's portal provides access to interactive dashboards and reports, helping our clients make more informed, data-driven decisions</a:t>
            </a:r>
          </a:p>
        </p:txBody>
      </p:sp>
      <p:cxnSp>
        <p:nvCxnSpPr>
          <p:cNvPr id="10" name="Straight Connector 9">
            <a:extLst>
              <a:ext uri="{FF2B5EF4-FFF2-40B4-BE49-F238E27FC236}">
                <a16:creationId xmlns:a16="http://schemas.microsoft.com/office/drawing/2014/main" id="{0E5FC206-65A7-A136-3183-523581C46DAD}"/>
              </a:ext>
            </a:extLst>
          </p:cNvPr>
          <p:cNvCxnSpPr>
            <a:cxnSpLocks/>
          </p:cNvCxnSpPr>
          <p:nvPr/>
        </p:nvCxnSpPr>
        <p:spPr bwMode="gray">
          <a:xfrm>
            <a:off x="605264" y="5306401"/>
            <a:ext cx="2539362" cy="0"/>
          </a:xfrm>
          <a:prstGeom prst="line">
            <a:avLst/>
          </a:prstGeom>
          <a:ln w="28575"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91BC330-B5B8-F82E-0ECF-8552D373DD4E}"/>
              </a:ext>
            </a:extLst>
          </p:cNvPr>
          <p:cNvCxnSpPr>
            <a:cxnSpLocks/>
          </p:cNvCxnSpPr>
          <p:nvPr/>
        </p:nvCxnSpPr>
        <p:spPr bwMode="gray">
          <a:xfrm>
            <a:off x="4465727" y="5306401"/>
            <a:ext cx="2539362" cy="0"/>
          </a:xfrm>
          <a:prstGeom prst="line">
            <a:avLst/>
          </a:prstGeom>
          <a:ln w="28575"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AF8041-0E5B-137B-A1CD-BDD097DBB8F9}"/>
              </a:ext>
            </a:extLst>
          </p:cNvPr>
          <p:cNvCxnSpPr>
            <a:cxnSpLocks/>
          </p:cNvCxnSpPr>
          <p:nvPr/>
        </p:nvCxnSpPr>
        <p:spPr bwMode="gray">
          <a:xfrm>
            <a:off x="8644254" y="5306401"/>
            <a:ext cx="2539362" cy="0"/>
          </a:xfrm>
          <a:prstGeom prst="line">
            <a:avLst/>
          </a:prstGeom>
          <a:ln w="28575" cap="flat">
            <a:solidFill>
              <a:srgbClr val="A80867"/>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3" name="Trapezium 141">
            <a:extLst>
              <a:ext uri="{FF2B5EF4-FFF2-40B4-BE49-F238E27FC236}">
                <a16:creationId xmlns:a16="http://schemas.microsoft.com/office/drawing/2014/main" id="{3B4409E7-1AF4-5E66-18E4-80FC5BB0757C}"/>
              </a:ext>
            </a:extLst>
          </p:cNvPr>
          <p:cNvSpPr/>
          <p:nvPr/>
        </p:nvSpPr>
        <p:spPr bwMode="gray">
          <a:xfrm rot="5400000" flipV="1">
            <a:off x="6533546" y="2507846"/>
            <a:ext cx="1870288" cy="1571552"/>
          </a:xfrm>
          <a:prstGeom prst="trapezoid">
            <a:avLst>
              <a:gd name="adj" fmla="val 59504"/>
            </a:avLst>
          </a:prstGeom>
          <a:gradFill>
            <a:gsLst>
              <a:gs pos="98000">
                <a:srgbClr val="FCFCFD"/>
              </a:gs>
              <a:gs pos="0">
                <a:srgbClr val="CE0B80"/>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4" name="Rounded Rectangle 13">
            <a:extLst>
              <a:ext uri="{FF2B5EF4-FFF2-40B4-BE49-F238E27FC236}">
                <a16:creationId xmlns:a16="http://schemas.microsoft.com/office/drawing/2014/main" id="{C9D09DFF-2A23-923F-FAE1-1176FBF395F9}"/>
              </a:ext>
            </a:extLst>
          </p:cNvPr>
          <p:cNvSpPr/>
          <p:nvPr/>
        </p:nvSpPr>
        <p:spPr bwMode="gray">
          <a:xfrm>
            <a:off x="626332" y="1528034"/>
            <a:ext cx="2520000" cy="876687"/>
          </a:xfrm>
          <a:prstGeom prst="roundRect">
            <a:avLst/>
          </a:prstGeom>
          <a:solidFill>
            <a:srgbClr val="A80867">
              <a:alpha val="5000"/>
            </a:srgbClr>
          </a:solidFill>
          <a:ln w="12700">
            <a:solidFill>
              <a:srgbClr val="A808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5" name="Rounded Rectangle 14">
            <a:extLst>
              <a:ext uri="{FF2B5EF4-FFF2-40B4-BE49-F238E27FC236}">
                <a16:creationId xmlns:a16="http://schemas.microsoft.com/office/drawing/2014/main" id="{F313882B-07F4-F83A-6DC9-0B0D44DC35D1}"/>
              </a:ext>
            </a:extLst>
          </p:cNvPr>
          <p:cNvSpPr/>
          <p:nvPr/>
        </p:nvSpPr>
        <p:spPr bwMode="gray">
          <a:xfrm>
            <a:off x="626332" y="2855278"/>
            <a:ext cx="2520000" cy="876687"/>
          </a:xfrm>
          <a:prstGeom prst="roundRect">
            <a:avLst/>
          </a:prstGeom>
          <a:solidFill>
            <a:srgbClr val="A80867">
              <a:alpha val="5000"/>
            </a:srgbClr>
          </a:solidFill>
          <a:ln w="12700">
            <a:solidFill>
              <a:srgbClr val="A808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6" name="Rounded Rectangle 15">
            <a:extLst>
              <a:ext uri="{FF2B5EF4-FFF2-40B4-BE49-F238E27FC236}">
                <a16:creationId xmlns:a16="http://schemas.microsoft.com/office/drawing/2014/main" id="{4441E303-7F37-B851-74FB-4136FA77AA9D}"/>
              </a:ext>
            </a:extLst>
          </p:cNvPr>
          <p:cNvSpPr/>
          <p:nvPr/>
        </p:nvSpPr>
        <p:spPr bwMode="gray">
          <a:xfrm>
            <a:off x="626332" y="4182523"/>
            <a:ext cx="2520000" cy="876687"/>
          </a:xfrm>
          <a:prstGeom prst="roundRect">
            <a:avLst/>
          </a:prstGeom>
          <a:solidFill>
            <a:srgbClr val="CE0B80">
              <a:alpha val="5000"/>
            </a:srgbClr>
          </a:solidFill>
          <a:ln w="12700">
            <a:solidFill>
              <a:srgbClr val="A808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 name="TextBox 19">
            <a:extLst>
              <a:ext uri="{FF2B5EF4-FFF2-40B4-BE49-F238E27FC236}">
                <a16:creationId xmlns:a16="http://schemas.microsoft.com/office/drawing/2014/main" id="{E4AD7DB4-54FB-8D5D-5DA0-AB65D5F294E9}"/>
              </a:ext>
            </a:extLst>
          </p:cNvPr>
          <p:cNvSpPr txBox="1"/>
          <p:nvPr/>
        </p:nvSpPr>
        <p:spPr>
          <a:xfrm>
            <a:off x="1292575" y="1562546"/>
            <a:ext cx="1225577" cy="307777"/>
          </a:xfrm>
          <a:prstGeom prst="rect">
            <a:avLst/>
          </a:prstGeom>
          <a:noFill/>
        </p:spPr>
        <p:txBody>
          <a:bodyPr wrap="square">
            <a:spAutoFit/>
          </a:bodyPr>
          <a:lstStyle/>
          <a:p>
            <a:pPr marL="0" indent="0" defTabSz="609630">
              <a:spcBef>
                <a:spcPts val="600"/>
              </a:spcBef>
              <a:buNone/>
            </a:pPr>
            <a:r>
              <a:rPr lang="en-US" sz="1400" b="1">
                <a:solidFill>
                  <a:srgbClr val="A80867"/>
                </a:solidFill>
                <a:latin typeface="Arial"/>
                <a:ea typeface="Graphik Medium" pitchFamily="34" charset="-122"/>
                <a:cs typeface="Arial"/>
              </a:rPr>
              <a:t>Job Boards</a:t>
            </a:r>
          </a:p>
        </p:txBody>
      </p:sp>
      <p:sp>
        <p:nvSpPr>
          <p:cNvPr id="21" name="TextBox 20">
            <a:extLst>
              <a:ext uri="{FF2B5EF4-FFF2-40B4-BE49-F238E27FC236}">
                <a16:creationId xmlns:a16="http://schemas.microsoft.com/office/drawing/2014/main" id="{7BC5B546-B1E8-0176-2F47-BE43415A6FD2}"/>
              </a:ext>
            </a:extLst>
          </p:cNvPr>
          <p:cNvSpPr txBox="1"/>
          <p:nvPr/>
        </p:nvSpPr>
        <p:spPr>
          <a:xfrm>
            <a:off x="1292575" y="2889790"/>
            <a:ext cx="1608913" cy="307777"/>
          </a:xfrm>
          <a:prstGeom prst="rect">
            <a:avLst/>
          </a:prstGeom>
          <a:noFill/>
        </p:spPr>
        <p:txBody>
          <a:bodyPr wrap="square">
            <a:spAutoFit/>
          </a:bodyPr>
          <a:lstStyle/>
          <a:p>
            <a:pPr marL="0" indent="0" defTabSz="609630">
              <a:spcBef>
                <a:spcPts val="600"/>
              </a:spcBef>
              <a:buNone/>
            </a:pPr>
            <a:r>
              <a:rPr lang="en-US" sz="1400" b="1">
                <a:solidFill>
                  <a:srgbClr val="A80867"/>
                </a:solidFill>
                <a:latin typeface="Arial"/>
                <a:ea typeface="Graphik Medium" pitchFamily="34" charset="-122"/>
                <a:cs typeface="Arial"/>
              </a:rPr>
              <a:t>Social Platforms</a:t>
            </a:r>
          </a:p>
        </p:txBody>
      </p:sp>
      <p:sp>
        <p:nvSpPr>
          <p:cNvPr id="22" name="TextBox 21">
            <a:extLst>
              <a:ext uri="{FF2B5EF4-FFF2-40B4-BE49-F238E27FC236}">
                <a16:creationId xmlns:a16="http://schemas.microsoft.com/office/drawing/2014/main" id="{1B8633C2-3679-15FB-D486-75BD96FD5702}"/>
              </a:ext>
            </a:extLst>
          </p:cNvPr>
          <p:cNvSpPr txBox="1"/>
          <p:nvPr/>
        </p:nvSpPr>
        <p:spPr>
          <a:xfrm>
            <a:off x="1292575" y="4217035"/>
            <a:ext cx="1523119" cy="307777"/>
          </a:xfrm>
          <a:prstGeom prst="rect">
            <a:avLst/>
          </a:prstGeom>
          <a:noFill/>
        </p:spPr>
        <p:txBody>
          <a:bodyPr wrap="square">
            <a:spAutoFit/>
          </a:bodyPr>
          <a:lstStyle/>
          <a:p>
            <a:pPr marL="0" indent="0" defTabSz="609630">
              <a:spcBef>
                <a:spcPts val="600"/>
              </a:spcBef>
              <a:buNone/>
            </a:pPr>
            <a:r>
              <a:rPr lang="en-US" sz="1400" b="1">
                <a:solidFill>
                  <a:srgbClr val="A80867"/>
                </a:solidFill>
                <a:latin typeface="Arial"/>
                <a:ea typeface="Graphik Medium" pitchFamily="34" charset="-122"/>
                <a:cs typeface="Arial"/>
              </a:rPr>
              <a:t>Company Data</a:t>
            </a:r>
          </a:p>
        </p:txBody>
      </p:sp>
      <p:cxnSp>
        <p:nvCxnSpPr>
          <p:cNvPr id="23" name="Straight Connector 22">
            <a:extLst>
              <a:ext uri="{FF2B5EF4-FFF2-40B4-BE49-F238E27FC236}">
                <a16:creationId xmlns:a16="http://schemas.microsoft.com/office/drawing/2014/main" id="{F015A418-36EB-4953-0226-F08E626F6718}"/>
              </a:ext>
            </a:extLst>
          </p:cNvPr>
          <p:cNvCxnSpPr>
            <a:cxnSpLocks/>
            <a:stCxn id="14" idx="3"/>
          </p:cNvCxnSpPr>
          <p:nvPr/>
        </p:nvCxnSpPr>
        <p:spPr bwMode="gray">
          <a:xfrm>
            <a:off x="3146332" y="1966378"/>
            <a:ext cx="1372574" cy="1327244"/>
          </a:xfrm>
          <a:prstGeom prst="line">
            <a:avLst/>
          </a:prstGeom>
          <a:ln w="38100" cap="rnd">
            <a:solidFill>
              <a:srgbClr val="A80867"/>
            </a:solidFill>
            <a:prstDash val="sysDot"/>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5ABF6165-1B7E-A643-63DF-4638359A0E8A}"/>
              </a:ext>
            </a:extLst>
          </p:cNvPr>
          <p:cNvGrpSpPr/>
          <p:nvPr/>
        </p:nvGrpSpPr>
        <p:grpSpPr>
          <a:xfrm>
            <a:off x="8245880" y="2293335"/>
            <a:ext cx="3319788" cy="2569879"/>
            <a:chOff x="8513711" y="1271123"/>
            <a:chExt cx="3090899" cy="2292427"/>
          </a:xfrm>
        </p:grpSpPr>
        <p:grpSp>
          <p:nvGrpSpPr>
            <p:cNvPr id="25" name="Group 24">
              <a:extLst>
                <a:ext uri="{FF2B5EF4-FFF2-40B4-BE49-F238E27FC236}">
                  <a16:creationId xmlns:a16="http://schemas.microsoft.com/office/drawing/2014/main" id="{CE334752-55F6-F448-F321-3DCE09558F1C}"/>
                </a:ext>
              </a:extLst>
            </p:cNvPr>
            <p:cNvGrpSpPr/>
            <p:nvPr/>
          </p:nvGrpSpPr>
          <p:grpSpPr>
            <a:xfrm>
              <a:off x="8513711" y="1271123"/>
              <a:ext cx="3090899" cy="2292427"/>
              <a:chOff x="549860" y="1312174"/>
              <a:chExt cx="6054266" cy="4671316"/>
            </a:xfrm>
          </p:grpSpPr>
          <p:grpSp>
            <p:nvGrpSpPr>
              <p:cNvPr id="27" name="Group 26">
                <a:extLst>
                  <a:ext uri="{FF2B5EF4-FFF2-40B4-BE49-F238E27FC236}">
                    <a16:creationId xmlns:a16="http://schemas.microsoft.com/office/drawing/2014/main" id="{9D3ACAF7-5968-AD2A-F33C-40EEED5AEC68}"/>
                  </a:ext>
                </a:extLst>
              </p:cNvPr>
              <p:cNvGrpSpPr/>
              <p:nvPr/>
            </p:nvGrpSpPr>
            <p:grpSpPr>
              <a:xfrm>
                <a:off x="549860" y="1312174"/>
                <a:ext cx="6054266" cy="4671316"/>
                <a:chOff x="6163793" y="2110005"/>
                <a:chExt cx="1609635" cy="1241953"/>
              </a:xfrm>
            </p:grpSpPr>
            <p:grpSp>
              <p:nvGrpSpPr>
                <p:cNvPr id="29" name="Group 28">
                  <a:extLst>
                    <a:ext uri="{FF2B5EF4-FFF2-40B4-BE49-F238E27FC236}">
                      <a16:creationId xmlns:a16="http://schemas.microsoft.com/office/drawing/2014/main" id="{C8BD6F92-FF3F-464B-80DC-28951352AF4D}"/>
                    </a:ext>
                  </a:extLst>
                </p:cNvPr>
                <p:cNvGrpSpPr/>
                <p:nvPr/>
              </p:nvGrpSpPr>
              <p:grpSpPr>
                <a:xfrm>
                  <a:off x="6163793" y="2110005"/>
                  <a:ext cx="1609635" cy="1241953"/>
                  <a:chOff x="347945" y="2648763"/>
                  <a:chExt cx="3870913" cy="2986695"/>
                </a:xfrm>
              </p:grpSpPr>
              <p:pic>
                <p:nvPicPr>
                  <p:cNvPr id="31" name="Picture 30" descr="A picture containing lamp&#10;&#10;Description automatically generated">
                    <a:extLst>
                      <a:ext uri="{FF2B5EF4-FFF2-40B4-BE49-F238E27FC236}">
                        <a16:creationId xmlns:a16="http://schemas.microsoft.com/office/drawing/2014/main" id="{6031E56D-1ACE-BCA4-67E4-E24E791743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7945" y="2648763"/>
                    <a:ext cx="3870913" cy="2986695"/>
                  </a:xfrm>
                  <a:prstGeom prst="rect">
                    <a:avLst/>
                  </a:prstGeom>
                </p:spPr>
              </p:pic>
              <p:pic>
                <p:nvPicPr>
                  <p:cNvPr id="32" name="Picture 31">
                    <a:extLst>
                      <a:ext uri="{FF2B5EF4-FFF2-40B4-BE49-F238E27FC236}">
                        <a16:creationId xmlns:a16="http://schemas.microsoft.com/office/drawing/2014/main" id="{93FE0F99-E5F7-22C7-9821-F969FD1864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0116" y="2787827"/>
                    <a:ext cx="3515612" cy="1734527"/>
                  </a:xfrm>
                  <a:prstGeom prst="rect">
                    <a:avLst/>
                  </a:prstGeom>
                </p:spPr>
              </p:pic>
            </p:grpSp>
            <p:sp>
              <p:nvSpPr>
                <p:cNvPr id="30" name="Rectangle 29">
                  <a:extLst>
                    <a:ext uri="{FF2B5EF4-FFF2-40B4-BE49-F238E27FC236}">
                      <a16:creationId xmlns:a16="http://schemas.microsoft.com/office/drawing/2014/main" id="{590DD757-CBD5-8C62-7014-B70E27F840B0}"/>
                    </a:ext>
                  </a:extLst>
                </p:cNvPr>
                <p:cNvSpPr/>
                <p:nvPr/>
              </p:nvSpPr>
              <p:spPr bwMode="gray">
                <a:xfrm>
                  <a:off x="6231227" y="2174745"/>
                  <a:ext cx="1461891" cy="80193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latin typeface="+mj-lt"/>
                  </a:endParaRPr>
                </a:p>
              </p:txBody>
            </p:sp>
          </p:grpSp>
          <p:sp>
            <p:nvSpPr>
              <p:cNvPr id="28" name="Rectangle 27">
                <a:extLst>
                  <a:ext uri="{FF2B5EF4-FFF2-40B4-BE49-F238E27FC236}">
                    <a16:creationId xmlns:a16="http://schemas.microsoft.com/office/drawing/2014/main" id="{17A24B89-47C0-786A-87B9-3FAD46120C45}"/>
                  </a:ext>
                </a:extLst>
              </p:cNvPr>
              <p:cNvSpPr/>
              <p:nvPr/>
            </p:nvSpPr>
            <p:spPr bwMode="gray">
              <a:xfrm>
                <a:off x="803501" y="1510626"/>
                <a:ext cx="5552849" cy="72059"/>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latin typeface="+mj-lt"/>
                </a:endParaRPr>
              </a:p>
            </p:txBody>
          </p:sp>
        </p:grpSp>
        <p:pic>
          <p:nvPicPr>
            <p:cNvPr id="26" name="Picture 25">
              <a:extLst>
                <a:ext uri="{FF2B5EF4-FFF2-40B4-BE49-F238E27FC236}">
                  <a16:creationId xmlns:a16="http://schemas.microsoft.com/office/drawing/2014/main" id="{58492BDE-7A93-9892-DD59-F88480C3D5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
            <a:stretch/>
          </p:blipFill>
          <p:spPr>
            <a:xfrm>
              <a:off x="8611675" y="1357007"/>
              <a:ext cx="2898335" cy="1578625"/>
            </a:xfrm>
            <a:prstGeom prst="rect">
              <a:avLst/>
            </a:prstGeom>
          </p:spPr>
        </p:pic>
      </p:grpSp>
      <p:pic>
        <p:nvPicPr>
          <p:cNvPr id="33" name="Picture 32">
            <a:extLst>
              <a:ext uri="{FF2B5EF4-FFF2-40B4-BE49-F238E27FC236}">
                <a16:creationId xmlns:a16="http://schemas.microsoft.com/office/drawing/2014/main" id="{836CFB28-5E5F-5575-42F8-B4219A6ACD4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20929" y="2354670"/>
            <a:ext cx="3175286" cy="1850470"/>
          </a:xfrm>
          <a:prstGeom prst="rect">
            <a:avLst/>
          </a:prstGeom>
        </p:spPr>
      </p:pic>
      <p:pic>
        <p:nvPicPr>
          <p:cNvPr id="34" name="Picture 33">
            <a:extLst>
              <a:ext uri="{FF2B5EF4-FFF2-40B4-BE49-F238E27FC236}">
                <a16:creationId xmlns:a16="http://schemas.microsoft.com/office/drawing/2014/main" id="{54628223-E7B2-9596-2B48-560F170ED2B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741768" y="2448623"/>
            <a:ext cx="2268408" cy="238192"/>
          </a:xfrm>
          <a:prstGeom prst="rect">
            <a:avLst/>
          </a:prstGeom>
        </p:spPr>
      </p:pic>
      <p:sp>
        <p:nvSpPr>
          <p:cNvPr id="35" name="TextBox 34">
            <a:extLst>
              <a:ext uri="{FF2B5EF4-FFF2-40B4-BE49-F238E27FC236}">
                <a16:creationId xmlns:a16="http://schemas.microsoft.com/office/drawing/2014/main" id="{68887175-A11B-707A-BBF8-2A1F24C8D222}"/>
              </a:ext>
            </a:extLst>
          </p:cNvPr>
          <p:cNvSpPr txBox="1"/>
          <p:nvPr/>
        </p:nvSpPr>
        <p:spPr bwMode="gray">
          <a:xfrm>
            <a:off x="8375438" y="1512833"/>
            <a:ext cx="1033262" cy="688256"/>
          </a:xfrm>
          <a:prstGeom prst="rect">
            <a:avLst/>
          </a:prstGeom>
          <a:noFill/>
        </p:spPr>
        <p:txBody>
          <a:bodyPr wrap="square" lIns="36000" tIns="36000" rIns="36000" bIns="36000" rtlCol="0" anchor="ctr">
            <a:spAutoFit/>
          </a:bodyPr>
          <a:lstStyle/>
          <a:p>
            <a:pPr marL="0" indent="0" algn="ctr">
              <a:buNone/>
            </a:pPr>
            <a:r>
              <a:rPr lang="en-US" b="1">
                <a:solidFill>
                  <a:srgbClr val="A80867"/>
                </a:solidFill>
                <a:latin typeface="Graphik Semibold" panose="020B0503030202060203" pitchFamily="34" charset="77"/>
              </a:rPr>
              <a:t>500</a:t>
            </a:r>
            <a:r>
              <a:rPr lang="en-US" b="1">
                <a:solidFill>
                  <a:srgbClr val="263238"/>
                </a:solidFill>
                <a:latin typeface="Graphik Semibold" panose="020B0503030202060203" pitchFamily="34" charset="77"/>
              </a:rPr>
              <a:t>M+</a:t>
            </a:r>
            <a:br>
              <a:rPr lang="en-US" sz="2000" b="1">
                <a:solidFill>
                  <a:srgbClr val="263238"/>
                </a:solidFill>
                <a:latin typeface="Graphik Semibold" panose="020B0503030202060203" pitchFamily="34" charset="77"/>
              </a:rPr>
            </a:br>
            <a:r>
              <a:rPr lang="en-US" sz="1200" b="1">
                <a:solidFill>
                  <a:srgbClr val="A80867"/>
                </a:solidFill>
                <a:latin typeface="Graphik Semibold" panose="020B0503030202060203" pitchFamily="34" charset="77"/>
              </a:rPr>
              <a:t>Job </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postings</a:t>
            </a:r>
          </a:p>
        </p:txBody>
      </p:sp>
      <p:sp>
        <p:nvSpPr>
          <p:cNvPr id="36" name="TextBox 35">
            <a:extLst>
              <a:ext uri="{FF2B5EF4-FFF2-40B4-BE49-F238E27FC236}">
                <a16:creationId xmlns:a16="http://schemas.microsoft.com/office/drawing/2014/main" id="{BCF82D9A-B4AA-8C23-34A7-2CCAFE3E141A}"/>
              </a:ext>
            </a:extLst>
          </p:cNvPr>
          <p:cNvSpPr txBox="1"/>
          <p:nvPr/>
        </p:nvSpPr>
        <p:spPr bwMode="gray">
          <a:xfrm>
            <a:off x="9393841" y="1512833"/>
            <a:ext cx="1033262" cy="688256"/>
          </a:xfrm>
          <a:prstGeom prst="rect">
            <a:avLst/>
          </a:prstGeom>
          <a:noFill/>
        </p:spPr>
        <p:txBody>
          <a:bodyPr wrap="square" lIns="36000" tIns="36000" rIns="36000" bIns="36000" rtlCol="0" anchor="ctr">
            <a:spAutoFit/>
          </a:bodyPr>
          <a:lstStyle/>
          <a:p>
            <a:pPr marL="0" indent="0" algn="ctr">
              <a:buNone/>
            </a:pPr>
            <a:r>
              <a:rPr lang="en-US" b="1">
                <a:solidFill>
                  <a:srgbClr val="A80867"/>
                </a:solidFill>
                <a:latin typeface="Graphik Semibold" panose="020B0503030202060203" pitchFamily="34" charset="77"/>
              </a:rPr>
              <a:t>  1</a:t>
            </a:r>
            <a:r>
              <a:rPr lang="en-US" b="1">
                <a:solidFill>
                  <a:srgbClr val="263238"/>
                </a:solidFill>
                <a:latin typeface="Graphik Semibold" panose="020B0503030202060203" pitchFamily="34" charset="77"/>
              </a:rPr>
              <a:t>B+</a:t>
            </a:r>
            <a:br>
              <a:rPr lang="en-US" sz="2000" b="1">
                <a:solidFill>
                  <a:srgbClr val="263238"/>
                </a:solidFill>
                <a:latin typeface="Graphik Semibold" panose="020B0503030202060203" pitchFamily="34" charset="77"/>
              </a:rPr>
            </a:br>
            <a:r>
              <a:rPr lang="en-US" sz="1200" b="1">
                <a:solidFill>
                  <a:srgbClr val="A80867"/>
                </a:solidFill>
                <a:latin typeface="Graphik Semibold" panose="020B0503030202060203" pitchFamily="34" charset="77"/>
              </a:rPr>
              <a:t>Employee</a:t>
            </a:r>
            <a:br>
              <a:rPr lang="en-US" sz="1200" b="1">
                <a:solidFill>
                  <a:srgbClr val="A80867"/>
                </a:solidFill>
                <a:latin typeface="Graphik Semibold" panose="020B0503030202060203" pitchFamily="34" charset="77"/>
              </a:rPr>
            </a:br>
            <a:r>
              <a:rPr lang="en-US" sz="1200" b="1">
                <a:solidFill>
                  <a:srgbClr val="A80867"/>
                </a:solidFill>
                <a:latin typeface="Graphik Semibold" panose="020B0503030202060203" pitchFamily="34" charset="77"/>
              </a:rPr>
              <a:t> profiles</a:t>
            </a:r>
          </a:p>
        </p:txBody>
      </p:sp>
      <p:sp>
        <p:nvSpPr>
          <p:cNvPr id="37" name="TextBox 36">
            <a:extLst>
              <a:ext uri="{FF2B5EF4-FFF2-40B4-BE49-F238E27FC236}">
                <a16:creationId xmlns:a16="http://schemas.microsoft.com/office/drawing/2014/main" id="{C2CF8893-5CC2-1927-F0DE-9C081E8095AF}"/>
              </a:ext>
            </a:extLst>
          </p:cNvPr>
          <p:cNvSpPr txBox="1"/>
          <p:nvPr/>
        </p:nvSpPr>
        <p:spPr bwMode="gray">
          <a:xfrm>
            <a:off x="10412245" y="1512833"/>
            <a:ext cx="1033262" cy="688256"/>
          </a:xfrm>
          <a:prstGeom prst="rect">
            <a:avLst/>
          </a:prstGeom>
          <a:noFill/>
        </p:spPr>
        <p:txBody>
          <a:bodyPr wrap="square" lIns="36000" tIns="36000" rIns="36000" bIns="36000" rtlCol="0" anchor="ctr">
            <a:spAutoFit/>
          </a:bodyPr>
          <a:lstStyle/>
          <a:p>
            <a:pPr marL="0" indent="0" algn="ctr">
              <a:buNone/>
            </a:pPr>
            <a:r>
              <a:rPr lang="en-US" b="1">
                <a:solidFill>
                  <a:srgbClr val="A80867"/>
                </a:solidFill>
                <a:latin typeface="Graphik Semibold" panose="020B0503030202060203" pitchFamily="34" charset="77"/>
              </a:rPr>
              <a:t>20</a:t>
            </a:r>
            <a:r>
              <a:rPr lang="en-US" b="1">
                <a:solidFill>
                  <a:srgbClr val="263238"/>
                </a:solidFill>
                <a:latin typeface="Graphik Semibold" panose="020B0503030202060203" pitchFamily="34" charset="77"/>
              </a:rPr>
              <a:t>M</a:t>
            </a:r>
            <a:br>
              <a:rPr lang="en-US" sz="2000" b="1">
                <a:solidFill>
                  <a:srgbClr val="263238"/>
                </a:solidFill>
                <a:latin typeface="Graphik Semibold" panose="020B0503030202060203" pitchFamily="34" charset="77"/>
              </a:rPr>
            </a:br>
            <a:r>
              <a:rPr lang="en-US" sz="1200" b="1">
                <a:solidFill>
                  <a:srgbClr val="A80867"/>
                </a:solidFill>
                <a:latin typeface="Graphik Semibold" panose="020B0503030202060203" pitchFamily="34" charset="77"/>
              </a:rPr>
              <a:t>Company profiles</a:t>
            </a:r>
          </a:p>
        </p:txBody>
      </p:sp>
      <p:pic>
        <p:nvPicPr>
          <p:cNvPr id="38" name="Picture 37">
            <a:extLst>
              <a:ext uri="{FF2B5EF4-FFF2-40B4-BE49-F238E27FC236}">
                <a16:creationId xmlns:a16="http://schemas.microsoft.com/office/drawing/2014/main" id="{0E156F1B-BD40-86EB-EFB1-587AF780713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10377" r="10310"/>
          <a:stretch/>
        </p:blipFill>
        <p:spPr>
          <a:xfrm>
            <a:off x="8384959" y="2484958"/>
            <a:ext cx="3060548" cy="1574076"/>
          </a:xfrm>
          <a:prstGeom prst="rect">
            <a:avLst/>
          </a:prstGeom>
        </p:spPr>
      </p:pic>
      <p:cxnSp>
        <p:nvCxnSpPr>
          <p:cNvPr id="39" name="Straight Connector 38">
            <a:extLst>
              <a:ext uri="{FF2B5EF4-FFF2-40B4-BE49-F238E27FC236}">
                <a16:creationId xmlns:a16="http://schemas.microsoft.com/office/drawing/2014/main" id="{77681A4E-2C63-7B73-9936-01C6EC170D9E}"/>
              </a:ext>
            </a:extLst>
          </p:cNvPr>
          <p:cNvCxnSpPr>
            <a:cxnSpLocks/>
            <a:stCxn id="15" idx="3"/>
          </p:cNvCxnSpPr>
          <p:nvPr/>
        </p:nvCxnSpPr>
        <p:spPr bwMode="gray">
          <a:xfrm>
            <a:off x="3146332" y="3293622"/>
            <a:ext cx="1372574" cy="0"/>
          </a:xfrm>
          <a:prstGeom prst="line">
            <a:avLst/>
          </a:prstGeom>
          <a:ln w="38100" cap="rnd">
            <a:solidFill>
              <a:srgbClr val="A80867"/>
            </a:solidFill>
            <a:prstDash val="sysDot"/>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D97266E-7A2A-2A3A-BF09-24108CF1854E}"/>
              </a:ext>
            </a:extLst>
          </p:cNvPr>
          <p:cNvCxnSpPr>
            <a:cxnSpLocks/>
            <a:stCxn id="16" idx="3"/>
          </p:cNvCxnSpPr>
          <p:nvPr/>
        </p:nvCxnSpPr>
        <p:spPr bwMode="gray">
          <a:xfrm flipV="1">
            <a:off x="3146332" y="3293622"/>
            <a:ext cx="1372574" cy="1327245"/>
          </a:xfrm>
          <a:prstGeom prst="line">
            <a:avLst/>
          </a:prstGeom>
          <a:ln w="38100" cap="rnd">
            <a:solidFill>
              <a:srgbClr val="A80867"/>
            </a:solidFill>
            <a:prstDash val="sysDot"/>
            <a:miter lim="800000"/>
            <a:tailEnd type="none" w="med" len="lg"/>
          </a:ln>
        </p:spPr>
        <p:style>
          <a:lnRef idx="1">
            <a:schemeClr val="accent1"/>
          </a:lnRef>
          <a:fillRef idx="0">
            <a:schemeClr val="accent1"/>
          </a:fillRef>
          <a:effectRef idx="0">
            <a:schemeClr val="accent1"/>
          </a:effectRef>
          <a:fontRef idx="minor">
            <a:schemeClr val="tx1"/>
          </a:fontRef>
        </p:style>
      </p:cxnSp>
      <p:pic>
        <p:nvPicPr>
          <p:cNvPr id="43" name="Graphic 42" descr="Briefcase with solid fill">
            <a:extLst>
              <a:ext uri="{FF2B5EF4-FFF2-40B4-BE49-F238E27FC236}">
                <a16:creationId xmlns:a16="http://schemas.microsoft.com/office/drawing/2014/main" id="{231397CF-8A73-820F-60A6-2E2696F0990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12681" y="1707394"/>
            <a:ext cx="540000" cy="540000"/>
          </a:xfrm>
          <a:prstGeom prst="rect">
            <a:avLst/>
          </a:prstGeom>
        </p:spPr>
      </p:pic>
      <p:pic>
        <p:nvPicPr>
          <p:cNvPr id="44" name="Graphic 43" descr="User network with solid fill">
            <a:extLst>
              <a:ext uri="{FF2B5EF4-FFF2-40B4-BE49-F238E27FC236}">
                <a16:creationId xmlns:a16="http://schemas.microsoft.com/office/drawing/2014/main" id="{3ECC54D7-9DF3-1358-4705-E7B007065A02}"/>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83663" y="2983586"/>
            <a:ext cx="613855" cy="613855"/>
          </a:xfrm>
          <a:prstGeom prst="rect">
            <a:avLst/>
          </a:prstGeom>
        </p:spPr>
      </p:pic>
      <p:pic>
        <p:nvPicPr>
          <p:cNvPr id="45" name="Graphic 44" descr="Presentation with pie chart with solid fill">
            <a:extLst>
              <a:ext uri="{FF2B5EF4-FFF2-40B4-BE49-F238E27FC236}">
                <a16:creationId xmlns:a16="http://schemas.microsoft.com/office/drawing/2014/main" id="{0C099D34-BC29-A265-D958-0F0CF14B3304}"/>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96698" y="4323866"/>
            <a:ext cx="594000" cy="594000"/>
          </a:xfrm>
          <a:prstGeom prst="rect">
            <a:avLst/>
          </a:prstGeom>
        </p:spPr>
      </p:pic>
      <p:pic>
        <p:nvPicPr>
          <p:cNvPr id="46" name="Picture 4" descr="How to Get a Job at Indeed | Bridged">
            <a:extLst>
              <a:ext uri="{FF2B5EF4-FFF2-40B4-BE49-F238E27FC236}">
                <a16:creationId xmlns:a16="http://schemas.microsoft.com/office/drawing/2014/main" id="{8A2EC4C2-B2CA-8D56-852C-822A47DF34EE}"/>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1839273" y="2064704"/>
            <a:ext cx="654298" cy="36804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Marketplace - Glassdoor">
            <a:extLst>
              <a:ext uri="{FF2B5EF4-FFF2-40B4-BE49-F238E27FC236}">
                <a16:creationId xmlns:a16="http://schemas.microsoft.com/office/drawing/2014/main" id="{CB99ECD3-B30B-4772-F270-9C433770E7A3}"/>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l="28154" t="24944" b="30504"/>
          <a:stretch/>
        </p:blipFill>
        <p:spPr bwMode="auto">
          <a:xfrm>
            <a:off x="1314616" y="1850703"/>
            <a:ext cx="879257" cy="306689"/>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B016FADE-22B5-2D7A-89DC-FED49F88A712}"/>
              </a:ext>
            </a:extLst>
          </p:cNvPr>
          <p:cNvSpPr txBox="1"/>
          <p:nvPr/>
        </p:nvSpPr>
        <p:spPr>
          <a:xfrm>
            <a:off x="2188957" y="1869526"/>
            <a:ext cx="919309" cy="246221"/>
          </a:xfrm>
          <a:prstGeom prst="rect">
            <a:avLst/>
          </a:prstGeom>
          <a:noFill/>
        </p:spPr>
        <p:txBody>
          <a:bodyPr wrap="square">
            <a:spAutoFit/>
          </a:bodyPr>
          <a:lstStyle/>
          <a:p>
            <a:pPr marL="0" indent="0" defTabSz="609630">
              <a:spcBef>
                <a:spcPts val="600"/>
              </a:spcBef>
              <a:buNone/>
            </a:pPr>
            <a:r>
              <a:rPr lang="en-US" sz="1000" i="1">
                <a:solidFill>
                  <a:srgbClr val="A80867"/>
                </a:solidFill>
                <a:latin typeface="Arial"/>
                <a:ea typeface="Graphik Medium" pitchFamily="34" charset="-122"/>
                <a:cs typeface="Arial"/>
              </a:rPr>
              <a:t>… and more</a:t>
            </a:r>
          </a:p>
        </p:txBody>
      </p:sp>
      <p:pic>
        <p:nvPicPr>
          <p:cNvPr id="49" name="Picture 2" descr="The Benefits of Using LinkedIn For Your Career – Co-ops + Careers |  Wentworth Institute of Technology">
            <a:extLst>
              <a:ext uri="{FF2B5EF4-FFF2-40B4-BE49-F238E27FC236}">
                <a16:creationId xmlns:a16="http://schemas.microsoft.com/office/drawing/2014/main" id="{831A0C4C-3349-5DC9-622D-414BD92AE01F}"/>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1378855" y="3260075"/>
            <a:ext cx="847584" cy="26222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7C62F931-2064-67C8-0632-F286A7489A5C}"/>
              </a:ext>
            </a:extLst>
          </p:cNvPr>
          <p:cNvSpPr txBox="1"/>
          <p:nvPr/>
        </p:nvSpPr>
        <p:spPr>
          <a:xfrm>
            <a:off x="2185327" y="3218544"/>
            <a:ext cx="919309" cy="246221"/>
          </a:xfrm>
          <a:prstGeom prst="rect">
            <a:avLst/>
          </a:prstGeom>
          <a:noFill/>
        </p:spPr>
        <p:txBody>
          <a:bodyPr wrap="square">
            <a:spAutoFit/>
          </a:bodyPr>
          <a:lstStyle/>
          <a:p>
            <a:pPr marL="0" indent="0" defTabSz="609630">
              <a:spcBef>
                <a:spcPts val="600"/>
              </a:spcBef>
              <a:buNone/>
            </a:pPr>
            <a:r>
              <a:rPr lang="en-US" sz="1000" i="1">
                <a:solidFill>
                  <a:srgbClr val="A80867"/>
                </a:solidFill>
                <a:latin typeface="Arial"/>
                <a:ea typeface="Graphik Medium" pitchFamily="34" charset="-122"/>
                <a:cs typeface="Arial"/>
              </a:rPr>
              <a:t>… and more</a:t>
            </a:r>
          </a:p>
        </p:txBody>
      </p:sp>
      <p:sp>
        <p:nvSpPr>
          <p:cNvPr id="51" name="TextBox 50">
            <a:extLst>
              <a:ext uri="{FF2B5EF4-FFF2-40B4-BE49-F238E27FC236}">
                <a16:creationId xmlns:a16="http://schemas.microsoft.com/office/drawing/2014/main" id="{895DE5D4-B3A7-61A9-04F0-33801AC003D7}"/>
              </a:ext>
            </a:extLst>
          </p:cNvPr>
          <p:cNvSpPr txBox="1"/>
          <p:nvPr/>
        </p:nvSpPr>
        <p:spPr>
          <a:xfrm>
            <a:off x="2192694" y="4524812"/>
            <a:ext cx="919309" cy="246221"/>
          </a:xfrm>
          <a:prstGeom prst="rect">
            <a:avLst/>
          </a:prstGeom>
          <a:noFill/>
        </p:spPr>
        <p:txBody>
          <a:bodyPr wrap="square">
            <a:spAutoFit/>
          </a:bodyPr>
          <a:lstStyle/>
          <a:p>
            <a:pPr marL="0" indent="0" defTabSz="609630">
              <a:spcBef>
                <a:spcPts val="600"/>
              </a:spcBef>
              <a:buNone/>
            </a:pPr>
            <a:r>
              <a:rPr lang="en-US" sz="1000" i="1">
                <a:solidFill>
                  <a:srgbClr val="A80867"/>
                </a:solidFill>
                <a:latin typeface="Arial"/>
                <a:ea typeface="Graphik Medium" pitchFamily="34" charset="-122"/>
                <a:cs typeface="Arial"/>
              </a:rPr>
              <a:t>… and more</a:t>
            </a:r>
          </a:p>
        </p:txBody>
      </p:sp>
      <p:pic>
        <p:nvPicPr>
          <p:cNvPr id="52" name="Picture 51">
            <a:extLst>
              <a:ext uri="{FF2B5EF4-FFF2-40B4-BE49-F238E27FC236}">
                <a16:creationId xmlns:a16="http://schemas.microsoft.com/office/drawing/2014/main" id="{03A8018D-8E86-BB82-8DEB-38598B1D996E}"/>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1397371" y="4533250"/>
            <a:ext cx="791586" cy="179654"/>
          </a:xfrm>
          <a:prstGeom prst="rect">
            <a:avLst/>
          </a:prstGeom>
        </p:spPr>
      </p:pic>
      <p:pic>
        <p:nvPicPr>
          <p:cNvPr id="53" name="Picture 52">
            <a:extLst>
              <a:ext uri="{FF2B5EF4-FFF2-40B4-BE49-F238E27FC236}">
                <a16:creationId xmlns:a16="http://schemas.microsoft.com/office/drawing/2014/main" id="{9E439B80-610C-CA2B-015C-A964B96BE07F}"/>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1643602" y="4788886"/>
            <a:ext cx="1094448" cy="155669"/>
          </a:xfrm>
          <a:prstGeom prst="rect">
            <a:avLst/>
          </a:prstGeom>
        </p:spPr>
      </p:pic>
      <p:sp>
        <p:nvSpPr>
          <p:cNvPr id="68" name="Oval 67">
            <a:extLst>
              <a:ext uri="{FF2B5EF4-FFF2-40B4-BE49-F238E27FC236}">
                <a16:creationId xmlns:a16="http://schemas.microsoft.com/office/drawing/2014/main" id="{ADB26828-B1EA-D53C-FEAB-D228A0726103}"/>
              </a:ext>
            </a:extLst>
          </p:cNvPr>
          <p:cNvSpPr/>
          <p:nvPr/>
        </p:nvSpPr>
        <p:spPr bwMode="gray">
          <a:xfrm>
            <a:off x="4433618" y="1986736"/>
            <a:ext cx="2595269" cy="2595269"/>
          </a:xfrm>
          <a:prstGeom prst="ellipse">
            <a:avLst/>
          </a:prstGeom>
          <a:solidFill>
            <a:srgbClr val="F7F8F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63" name="Picture 62" descr="A red and purple logo&#10;&#10;Description automatically generated">
            <a:extLst>
              <a:ext uri="{FF2B5EF4-FFF2-40B4-BE49-F238E27FC236}">
                <a16:creationId xmlns:a16="http://schemas.microsoft.com/office/drawing/2014/main" id="{A6E6C79D-638E-FB2D-110A-6B990DFABBB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85483" y="2034044"/>
            <a:ext cx="2520000" cy="2445881"/>
          </a:xfrm>
          <a:prstGeom prst="rect">
            <a:avLst/>
          </a:prstGeom>
        </p:spPr>
      </p:pic>
      <p:sp>
        <p:nvSpPr>
          <p:cNvPr id="76" name="Circular Arrow 75">
            <a:extLst>
              <a:ext uri="{FF2B5EF4-FFF2-40B4-BE49-F238E27FC236}">
                <a16:creationId xmlns:a16="http://schemas.microsoft.com/office/drawing/2014/main" id="{90C857FB-3FA0-827C-714F-FBEC22BCF85D}"/>
              </a:ext>
            </a:extLst>
          </p:cNvPr>
          <p:cNvSpPr/>
          <p:nvPr/>
        </p:nvSpPr>
        <p:spPr bwMode="gray">
          <a:xfrm rot="281796">
            <a:off x="4397349" y="1987893"/>
            <a:ext cx="2654037" cy="2654037"/>
          </a:xfrm>
          <a:prstGeom prst="circularArrow">
            <a:avLst>
              <a:gd name="adj1" fmla="val 2130"/>
              <a:gd name="adj2" fmla="val 626424"/>
              <a:gd name="adj3" fmla="val 20488900"/>
              <a:gd name="adj4" fmla="val 10610080"/>
              <a:gd name="adj5" fmla="val 5143"/>
            </a:avLst>
          </a:prstGeom>
          <a:solidFill>
            <a:srgbClr val="A80867"/>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77" name="Circular Arrow 76">
            <a:extLst>
              <a:ext uri="{FF2B5EF4-FFF2-40B4-BE49-F238E27FC236}">
                <a16:creationId xmlns:a16="http://schemas.microsoft.com/office/drawing/2014/main" id="{7153C649-2781-9737-C09B-D4292F1808C2}"/>
              </a:ext>
            </a:extLst>
          </p:cNvPr>
          <p:cNvSpPr/>
          <p:nvPr/>
        </p:nvSpPr>
        <p:spPr bwMode="gray">
          <a:xfrm rot="281796" flipH="1" flipV="1">
            <a:off x="4405863" y="1921987"/>
            <a:ext cx="2654037" cy="2654037"/>
          </a:xfrm>
          <a:prstGeom prst="circularArrow">
            <a:avLst>
              <a:gd name="adj1" fmla="val 2130"/>
              <a:gd name="adj2" fmla="val 626424"/>
              <a:gd name="adj3" fmla="val 20488900"/>
              <a:gd name="adj4" fmla="val 10610080"/>
              <a:gd name="adj5" fmla="val 4784"/>
            </a:avLst>
          </a:prstGeom>
          <a:solidFill>
            <a:srgbClr val="A80867"/>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pic>
        <p:nvPicPr>
          <p:cNvPr id="17" name="Graphic 16">
            <a:extLst>
              <a:ext uri="{FF2B5EF4-FFF2-40B4-BE49-F238E27FC236}">
                <a16:creationId xmlns:a16="http://schemas.microsoft.com/office/drawing/2014/main" id="{CF769BB8-2671-7BF1-5A4C-CEA87E102D1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518288" y="409884"/>
            <a:ext cx="1066800" cy="221895"/>
          </a:xfrm>
          <a:prstGeom prst="rect">
            <a:avLst/>
          </a:prstGeom>
        </p:spPr>
      </p:pic>
      <p:sp>
        <p:nvSpPr>
          <p:cNvPr id="18" name="Subtitle 2">
            <a:extLst>
              <a:ext uri="{FF2B5EF4-FFF2-40B4-BE49-F238E27FC236}">
                <a16:creationId xmlns:a16="http://schemas.microsoft.com/office/drawing/2014/main" id="{D8A6C5A0-089C-02C1-5F8F-4F4CA2854CA7}"/>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19" name="Straight Connector 18">
            <a:extLst>
              <a:ext uri="{FF2B5EF4-FFF2-40B4-BE49-F238E27FC236}">
                <a16:creationId xmlns:a16="http://schemas.microsoft.com/office/drawing/2014/main" id="{5BA5863A-E6A9-9A76-A23E-27AC9B6C5E7D}"/>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6803C834-8C6F-B16D-9C52-F834C9608A30}"/>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a:solidFill>
                  <a:srgbClr val="263238"/>
                </a:solidFill>
                <a:latin typeface="Graphik Regular" panose="020B0503030202060203" pitchFamily="34" charset="77"/>
              </a:rPr>
              <a:t>Aura harnesses data from a diverse range of public and private sources</a:t>
            </a:r>
          </a:p>
        </p:txBody>
      </p:sp>
    </p:spTree>
    <p:extLst>
      <p:ext uri="{BB962C8B-B14F-4D97-AF65-F5344CB8AC3E}">
        <p14:creationId xmlns:p14="http://schemas.microsoft.com/office/powerpoint/2010/main" val="4012138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FC5767-CF4A-8EC8-DF45-2933C833093E}"/>
              </a:ext>
            </a:extLst>
          </p:cNvPr>
          <p:cNvPicPr>
            <a:picLocks noChangeAspect="1"/>
          </p:cNvPicPr>
          <p:nvPr/>
        </p:nvPicPr>
        <p:blipFill>
          <a:blip r:embed="rId2"/>
          <a:stretch>
            <a:fillRect/>
          </a:stretch>
        </p:blipFill>
        <p:spPr>
          <a:xfrm>
            <a:off x="601282" y="2039093"/>
            <a:ext cx="10979868" cy="2880074"/>
          </a:xfrm>
          <a:prstGeom prst="rect">
            <a:avLst/>
          </a:prstGeom>
        </p:spPr>
      </p:pic>
      <p:sp>
        <p:nvSpPr>
          <p:cNvPr id="3" name="Rectangle 2">
            <a:extLst>
              <a:ext uri="{FF2B5EF4-FFF2-40B4-BE49-F238E27FC236}">
                <a16:creationId xmlns:a16="http://schemas.microsoft.com/office/drawing/2014/main" id="{C5CBB4B1-D08E-2D82-09D2-7CF18E477BFA}"/>
              </a:ext>
            </a:extLst>
          </p:cNvPr>
          <p:cNvSpPr/>
          <p:nvPr/>
        </p:nvSpPr>
        <p:spPr>
          <a:xfrm>
            <a:off x="1573049" y="1328377"/>
            <a:ext cx="9148812" cy="499544"/>
          </a:xfrm>
          <a:prstGeom prst="rect">
            <a:avLst/>
          </a:prstGeom>
          <a:solidFill>
            <a:srgbClr val="A80867"/>
          </a:solidFill>
          <a:ln w="12700" cap="flat" cmpd="sng" algn="ctr">
            <a:solidFill>
              <a:srgbClr val="A80867"/>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US" sz="1800" b="1">
                <a:solidFill>
                  <a:srgbClr val="FCFCFD"/>
                </a:solidFill>
                <a:latin typeface="Graphik Semibold" panose="020B0503030202060203" pitchFamily="34" charset="77"/>
              </a:rPr>
              <a:t>Aura is leveraged across MC and PE firms with success</a:t>
            </a:r>
            <a:endParaRPr lang="en-US" b="1">
              <a:solidFill>
                <a:srgbClr val="FCFCFD"/>
              </a:solidFill>
              <a:latin typeface="Graphik Semibold" panose="020B0503030202060203" pitchFamily="34" charset="77"/>
            </a:endParaRPr>
          </a:p>
        </p:txBody>
      </p:sp>
      <p:sp>
        <p:nvSpPr>
          <p:cNvPr id="4" name="TextBox 3">
            <a:extLst>
              <a:ext uri="{FF2B5EF4-FFF2-40B4-BE49-F238E27FC236}">
                <a16:creationId xmlns:a16="http://schemas.microsoft.com/office/drawing/2014/main" id="{9632433A-C9BB-F74E-D771-7CB9354EF7C9}"/>
              </a:ext>
            </a:extLst>
          </p:cNvPr>
          <p:cNvSpPr txBox="1"/>
          <p:nvPr/>
        </p:nvSpPr>
        <p:spPr>
          <a:xfrm>
            <a:off x="1847274" y="2000615"/>
            <a:ext cx="123154" cy="369332"/>
          </a:xfrm>
          <a:prstGeom prst="rect">
            <a:avLst/>
          </a:prstGeom>
          <a:noFill/>
        </p:spPr>
        <p:txBody>
          <a:bodyPr wrap="square" lIns="91440" tIns="45720" rIns="91440" bIns="45720" rtlCol="0" anchor="t">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l">
              <a:buNone/>
            </a:pPr>
            <a:endParaRPr lang="en-IT" sz="1800" b="1" err="1">
              <a:solidFill>
                <a:srgbClr val="454545"/>
              </a:solidFill>
              <a:latin typeface="Graphik Semibold" panose="020B0503030202060203" pitchFamily="34" charset="77"/>
              <a:cs typeface="Arial"/>
            </a:endParaRPr>
          </a:p>
        </p:txBody>
      </p:sp>
      <p:sp>
        <p:nvSpPr>
          <p:cNvPr id="5" name="TextBox 4">
            <a:extLst>
              <a:ext uri="{FF2B5EF4-FFF2-40B4-BE49-F238E27FC236}">
                <a16:creationId xmlns:a16="http://schemas.microsoft.com/office/drawing/2014/main" id="{FA4524DB-A5A3-47D7-67AB-D9E2C8C5CF8F}"/>
              </a:ext>
            </a:extLst>
          </p:cNvPr>
          <p:cNvSpPr txBox="1"/>
          <p:nvPr/>
        </p:nvSpPr>
        <p:spPr>
          <a:xfrm>
            <a:off x="951346" y="1972906"/>
            <a:ext cx="123154" cy="369332"/>
          </a:xfrm>
          <a:prstGeom prst="rect">
            <a:avLst/>
          </a:prstGeom>
          <a:noFill/>
        </p:spPr>
        <p:txBody>
          <a:bodyPr wrap="square" lIns="91440" tIns="45720" rIns="91440" bIns="45720" rtlCol="0" anchor="t">
            <a:sp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l">
              <a:buNone/>
            </a:pPr>
            <a:endParaRPr lang="en-IT" sz="1800" b="1" err="1">
              <a:solidFill>
                <a:srgbClr val="454545"/>
              </a:solidFill>
              <a:latin typeface="Graphik Semibold" panose="020B0503030202060203" pitchFamily="34" charset="77"/>
              <a:cs typeface="Arial"/>
            </a:endParaRPr>
          </a:p>
        </p:txBody>
      </p:sp>
      <p:sp>
        <p:nvSpPr>
          <p:cNvPr id="12" name="Rectangle 11">
            <a:extLst>
              <a:ext uri="{FF2B5EF4-FFF2-40B4-BE49-F238E27FC236}">
                <a16:creationId xmlns:a16="http://schemas.microsoft.com/office/drawing/2014/main" id="{0C1F5D42-BD2E-B077-D314-0BE36974F1DD}"/>
              </a:ext>
            </a:extLst>
          </p:cNvPr>
          <p:cNvSpPr/>
          <p:nvPr/>
        </p:nvSpPr>
        <p:spPr>
          <a:xfrm>
            <a:off x="6064707" y="3074179"/>
            <a:ext cx="1877803" cy="640080"/>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US" sz="900" b="1" i="1">
                <a:solidFill>
                  <a:schemeClr val="tx1">
                    <a:lumMod val="75000"/>
                    <a:lumOff val="25000"/>
                  </a:schemeClr>
                </a:solidFill>
                <a:latin typeface="Graphik Semibold" panose="020B0503030202060203" pitchFamily="34" charset="77"/>
              </a:rPr>
              <a:t>Organizational &amp; Op Model Transformation</a:t>
            </a:r>
            <a:endParaRPr lang="en-US" sz="1400" b="1" i="1">
              <a:solidFill>
                <a:schemeClr val="tx1">
                  <a:lumMod val="75000"/>
                  <a:lumOff val="25000"/>
                </a:schemeClr>
              </a:solidFill>
              <a:latin typeface="Graphik Semibold" panose="020B0503030202060203" pitchFamily="34" charset="77"/>
            </a:endParaRPr>
          </a:p>
        </p:txBody>
      </p:sp>
      <p:sp>
        <p:nvSpPr>
          <p:cNvPr id="13" name="Rectangle 12">
            <a:extLst>
              <a:ext uri="{FF2B5EF4-FFF2-40B4-BE49-F238E27FC236}">
                <a16:creationId xmlns:a16="http://schemas.microsoft.com/office/drawing/2014/main" id="{9B2E66FA-4AE4-91D3-A9EE-A0EA3CE73364}"/>
              </a:ext>
            </a:extLst>
          </p:cNvPr>
          <p:cNvSpPr/>
          <p:nvPr/>
        </p:nvSpPr>
        <p:spPr>
          <a:xfrm>
            <a:off x="7585630" y="2434164"/>
            <a:ext cx="1338834" cy="640080"/>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US" sz="900" b="1" i="1">
                <a:solidFill>
                  <a:schemeClr val="tx1">
                    <a:lumMod val="75000"/>
                    <a:lumOff val="25000"/>
                  </a:schemeClr>
                </a:solidFill>
                <a:latin typeface="Graphik Semibold" panose="020B0503030202060203" pitchFamily="34" charset="77"/>
              </a:rPr>
              <a:t>Cost Transformation</a:t>
            </a:r>
            <a:endParaRPr lang="en-US" sz="1400" b="1" i="1">
              <a:solidFill>
                <a:schemeClr val="tx1">
                  <a:lumMod val="75000"/>
                  <a:lumOff val="25000"/>
                </a:schemeClr>
              </a:solidFill>
              <a:latin typeface="Graphik Semibold" panose="020B0503030202060203" pitchFamily="34" charset="77"/>
            </a:endParaRPr>
          </a:p>
        </p:txBody>
      </p:sp>
      <p:sp>
        <p:nvSpPr>
          <p:cNvPr id="14" name="Rectangle 13">
            <a:extLst>
              <a:ext uri="{FF2B5EF4-FFF2-40B4-BE49-F238E27FC236}">
                <a16:creationId xmlns:a16="http://schemas.microsoft.com/office/drawing/2014/main" id="{F7A64B0D-514B-46D3-1575-7F1F839C7BBC}"/>
              </a:ext>
            </a:extLst>
          </p:cNvPr>
          <p:cNvSpPr/>
          <p:nvPr/>
        </p:nvSpPr>
        <p:spPr>
          <a:xfrm>
            <a:off x="6147455" y="2431603"/>
            <a:ext cx="1316597" cy="640080"/>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US" sz="900" b="1" i="1">
                <a:solidFill>
                  <a:schemeClr val="tx1">
                    <a:lumMod val="75000"/>
                    <a:lumOff val="25000"/>
                  </a:schemeClr>
                </a:solidFill>
                <a:latin typeface="Graphik Semibold" panose="020B0503030202060203" pitchFamily="34" charset="77"/>
              </a:rPr>
              <a:t>Performance Improvement</a:t>
            </a:r>
            <a:endParaRPr lang="en-US" sz="1400" b="1" i="1">
              <a:solidFill>
                <a:schemeClr val="tx1">
                  <a:lumMod val="75000"/>
                  <a:lumOff val="25000"/>
                </a:schemeClr>
              </a:solidFill>
              <a:latin typeface="Graphik Semibold" panose="020B0503030202060203" pitchFamily="34" charset="77"/>
            </a:endParaRPr>
          </a:p>
        </p:txBody>
      </p:sp>
      <p:sp>
        <p:nvSpPr>
          <p:cNvPr id="15" name="Rectangle 14">
            <a:extLst>
              <a:ext uri="{FF2B5EF4-FFF2-40B4-BE49-F238E27FC236}">
                <a16:creationId xmlns:a16="http://schemas.microsoft.com/office/drawing/2014/main" id="{DF4F3554-FD93-EE5A-67F5-248243AC571C}"/>
              </a:ext>
            </a:extLst>
          </p:cNvPr>
          <p:cNvSpPr/>
          <p:nvPr/>
        </p:nvSpPr>
        <p:spPr>
          <a:xfrm>
            <a:off x="4593360" y="2439630"/>
            <a:ext cx="1434785" cy="640080"/>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US" sz="900" b="1" i="1">
                <a:solidFill>
                  <a:schemeClr val="tx1">
                    <a:lumMod val="75000"/>
                    <a:lumOff val="25000"/>
                  </a:schemeClr>
                </a:solidFill>
                <a:latin typeface="Graphik Semibold" panose="020B0503030202060203" pitchFamily="34" charset="77"/>
              </a:rPr>
              <a:t>Ad-hoc Business Strategy Issues</a:t>
            </a:r>
            <a:endParaRPr lang="en-US" sz="1400" b="1" i="1">
              <a:solidFill>
                <a:schemeClr val="tx1">
                  <a:lumMod val="75000"/>
                  <a:lumOff val="25000"/>
                </a:schemeClr>
              </a:solidFill>
              <a:latin typeface="Graphik Semibold" panose="020B0503030202060203" pitchFamily="34" charset="77"/>
            </a:endParaRPr>
          </a:p>
        </p:txBody>
      </p:sp>
      <p:sp>
        <p:nvSpPr>
          <p:cNvPr id="16" name="Rectangle 15">
            <a:extLst>
              <a:ext uri="{FF2B5EF4-FFF2-40B4-BE49-F238E27FC236}">
                <a16:creationId xmlns:a16="http://schemas.microsoft.com/office/drawing/2014/main" id="{8788B24C-B5F6-BF7D-E473-AEA32BD379E5}"/>
              </a:ext>
            </a:extLst>
          </p:cNvPr>
          <p:cNvSpPr/>
          <p:nvPr/>
        </p:nvSpPr>
        <p:spPr>
          <a:xfrm>
            <a:off x="4137308" y="3072931"/>
            <a:ext cx="2010147" cy="640080"/>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US" sz="900" b="1" i="1">
                <a:solidFill>
                  <a:schemeClr val="tx1">
                    <a:lumMod val="75000"/>
                    <a:lumOff val="25000"/>
                  </a:schemeClr>
                </a:solidFill>
                <a:latin typeface="Graphik Semibold" panose="020B0503030202060203" pitchFamily="34" charset="77"/>
              </a:rPr>
              <a:t>Market Opportunity &amp; Segmentation</a:t>
            </a:r>
            <a:endParaRPr lang="en-US" sz="1400" b="1" i="1">
              <a:solidFill>
                <a:schemeClr val="tx1">
                  <a:lumMod val="75000"/>
                  <a:lumOff val="25000"/>
                </a:schemeClr>
              </a:solidFill>
              <a:latin typeface="Graphik Semibold" panose="020B0503030202060203" pitchFamily="34" charset="77"/>
            </a:endParaRPr>
          </a:p>
        </p:txBody>
      </p:sp>
      <p:sp>
        <p:nvSpPr>
          <p:cNvPr id="17" name="Rectangle 16">
            <a:extLst>
              <a:ext uri="{FF2B5EF4-FFF2-40B4-BE49-F238E27FC236}">
                <a16:creationId xmlns:a16="http://schemas.microsoft.com/office/drawing/2014/main" id="{0BF2C9DF-7490-EEF4-CB7B-7C9788AF4D42}"/>
              </a:ext>
            </a:extLst>
          </p:cNvPr>
          <p:cNvSpPr/>
          <p:nvPr/>
        </p:nvSpPr>
        <p:spPr>
          <a:xfrm>
            <a:off x="3184329" y="2435256"/>
            <a:ext cx="1410949" cy="640080"/>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US" sz="900" b="1" i="1">
                <a:solidFill>
                  <a:schemeClr val="tx1">
                    <a:lumMod val="75000"/>
                    <a:lumOff val="25000"/>
                  </a:schemeClr>
                </a:solidFill>
                <a:latin typeface="Graphik Semibold" panose="020B0503030202060203" pitchFamily="34" charset="77"/>
              </a:rPr>
              <a:t>Commercial Excellence</a:t>
            </a:r>
            <a:endParaRPr lang="en-US" sz="1400" b="1" i="1">
              <a:solidFill>
                <a:schemeClr val="tx1">
                  <a:lumMod val="75000"/>
                  <a:lumOff val="25000"/>
                </a:schemeClr>
              </a:solidFill>
              <a:latin typeface="Graphik Semibold" panose="020B0503030202060203" pitchFamily="34" charset="77"/>
            </a:endParaRPr>
          </a:p>
        </p:txBody>
      </p:sp>
      <p:sp>
        <p:nvSpPr>
          <p:cNvPr id="18" name="Rectangle 17">
            <a:extLst>
              <a:ext uri="{FF2B5EF4-FFF2-40B4-BE49-F238E27FC236}">
                <a16:creationId xmlns:a16="http://schemas.microsoft.com/office/drawing/2014/main" id="{A2154547-C36E-0210-49AB-727574B77C9D}"/>
              </a:ext>
            </a:extLst>
          </p:cNvPr>
          <p:cNvSpPr/>
          <p:nvPr/>
        </p:nvSpPr>
        <p:spPr>
          <a:xfrm>
            <a:off x="658091" y="3181503"/>
            <a:ext cx="2286000" cy="640080"/>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US" sz="900" b="1" i="1">
                <a:solidFill>
                  <a:schemeClr val="tx1">
                    <a:lumMod val="75000"/>
                    <a:lumOff val="25000"/>
                  </a:schemeClr>
                </a:solidFill>
                <a:latin typeface="Graphik Semibold" panose="020B0503030202060203" pitchFamily="34" charset="77"/>
              </a:rPr>
              <a:t>Commercial Due Diligence</a:t>
            </a:r>
            <a:endParaRPr lang="en-US" sz="1400" b="1" i="1">
              <a:solidFill>
                <a:schemeClr val="tx1">
                  <a:lumMod val="75000"/>
                  <a:lumOff val="25000"/>
                </a:schemeClr>
              </a:solidFill>
              <a:latin typeface="Graphik Semibold" panose="020B0503030202060203" pitchFamily="34" charset="77"/>
            </a:endParaRPr>
          </a:p>
        </p:txBody>
      </p:sp>
      <p:sp>
        <p:nvSpPr>
          <p:cNvPr id="19" name="Rectangle 18">
            <a:extLst>
              <a:ext uri="{FF2B5EF4-FFF2-40B4-BE49-F238E27FC236}">
                <a16:creationId xmlns:a16="http://schemas.microsoft.com/office/drawing/2014/main" id="{4A824197-EB25-D9FB-95E7-B586EF59E764}"/>
              </a:ext>
            </a:extLst>
          </p:cNvPr>
          <p:cNvSpPr/>
          <p:nvPr/>
        </p:nvSpPr>
        <p:spPr>
          <a:xfrm>
            <a:off x="1397629" y="3756972"/>
            <a:ext cx="2286000" cy="640080"/>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US" sz="900" b="1" i="1">
                <a:solidFill>
                  <a:schemeClr val="tx1">
                    <a:lumMod val="75000"/>
                    <a:lumOff val="25000"/>
                  </a:schemeClr>
                </a:solidFill>
                <a:latin typeface="Graphik Semibold" panose="020B0503030202060203" pitchFamily="34" charset="77"/>
              </a:rPr>
              <a:t>Mergers &amp; Acquisition</a:t>
            </a:r>
            <a:endParaRPr lang="en-US" sz="1400" b="1" i="1">
              <a:solidFill>
                <a:schemeClr val="tx1">
                  <a:lumMod val="75000"/>
                  <a:lumOff val="25000"/>
                </a:schemeClr>
              </a:solidFill>
              <a:latin typeface="Graphik Semibold" panose="020B0503030202060203" pitchFamily="34" charset="77"/>
            </a:endParaRPr>
          </a:p>
        </p:txBody>
      </p:sp>
      <p:sp>
        <p:nvSpPr>
          <p:cNvPr id="20" name="Rectangle 19">
            <a:extLst>
              <a:ext uri="{FF2B5EF4-FFF2-40B4-BE49-F238E27FC236}">
                <a16:creationId xmlns:a16="http://schemas.microsoft.com/office/drawing/2014/main" id="{4CE10D8A-B901-AF1E-0E91-309E95430AE1}"/>
              </a:ext>
            </a:extLst>
          </p:cNvPr>
          <p:cNvSpPr/>
          <p:nvPr/>
        </p:nvSpPr>
        <p:spPr>
          <a:xfrm>
            <a:off x="2826950" y="4241973"/>
            <a:ext cx="2286000" cy="640080"/>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US" sz="900" b="1" i="1">
                <a:solidFill>
                  <a:schemeClr val="tx1">
                    <a:lumMod val="75000"/>
                    <a:lumOff val="25000"/>
                  </a:schemeClr>
                </a:solidFill>
                <a:latin typeface="Graphik Semibold" panose="020B0503030202060203" pitchFamily="34" charset="77"/>
              </a:rPr>
              <a:t>Portfolio Optimization</a:t>
            </a:r>
            <a:endParaRPr lang="en-US" sz="1400" b="1" i="1">
              <a:solidFill>
                <a:schemeClr val="tx1">
                  <a:lumMod val="75000"/>
                  <a:lumOff val="25000"/>
                </a:schemeClr>
              </a:solidFill>
              <a:latin typeface="Graphik Semibold" panose="020B0503030202060203" pitchFamily="34" charset="77"/>
            </a:endParaRPr>
          </a:p>
        </p:txBody>
      </p:sp>
      <p:sp>
        <p:nvSpPr>
          <p:cNvPr id="21" name="Rectangle 20">
            <a:extLst>
              <a:ext uri="{FF2B5EF4-FFF2-40B4-BE49-F238E27FC236}">
                <a16:creationId xmlns:a16="http://schemas.microsoft.com/office/drawing/2014/main" id="{D6532B10-308A-159C-6B26-C3777D4D4640}"/>
              </a:ext>
            </a:extLst>
          </p:cNvPr>
          <p:cNvSpPr/>
          <p:nvPr/>
        </p:nvSpPr>
        <p:spPr>
          <a:xfrm>
            <a:off x="596514" y="2828538"/>
            <a:ext cx="1772613" cy="261669"/>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US" sz="1600" b="1">
                <a:solidFill>
                  <a:srgbClr val="A80867"/>
                </a:solidFill>
                <a:latin typeface="Graphik Semibold" panose="020B0503030202060203" pitchFamily="34" charset="77"/>
              </a:rPr>
              <a:t>Private Equity</a:t>
            </a:r>
            <a:endParaRPr lang="en-US" sz="1400" b="1">
              <a:solidFill>
                <a:srgbClr val="A80867"/>
              </a:solidFill>
              <a:latin typeface="Graphik Semibold" panose="020B0503030202060203" pitchFamily="34" charset="77"/>
              <a:cs typeface="Arial"/>
            </a:endParaRPr>
          </a:p>
        </p:txBody>
      </p:sp>
      <p:sp>
        <p:nvSpPr>
          <p:cNvPr id="25" name="Rectangle 24">
            <a:extLst>
              <a:ext uri="{FF2B5EF4-FFF2-40B4-BE49-F238E27FC236}">
                <a16:creationId xmlns:a16="http://schemas.microsoft.com/office/drawing/2014/main" id="{242C11E4-5C1D-8BFB-2802-3F7E0D0495D4}"/>
              </a:ext>
            </a:extLst>
          </p:cNvPr>
          <p:cNvSpPr/>
          <p:nvPr/>
        </p:nvSpPr>
        <p:spPr>
          <a:xfrm>
            <a:off x="4928910" y="2106343"/>
            <a:ext cx="2363347" cy="265339"/>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US" sz="1600" b="1">
                <a:solidFill>
                  <a:srgbClr val="A80867"/>
                </a:solidFill>
                <a:latin typeface="Graphik Semibold" panose="020B0503030202060203" pitchFamily="34" charset="77"/>
              </a:rPr>
              <a:t>Strategic Capabilities</a:t>
            </a:r>
            <a:endParaRPr lang="en-US" sz="1400" b="1">
              <a:solidFill>
                <a:srgbClr val="A80867"/>
              </a:solidFill>
              <a:latin typeface="Graphik Semibold" panose="020B0503030202060203" pitchFamily="34" charset="77"/>
              <a:cs typeface="Arial"/>
            </a:endParaRPr>
          </a:p>
        </p:txBody>
      </p:sp>
      <p:sp>
        <p:nvSpPr>
          <p:cNvPr id="26" name="Rectangle 25">
            <a:extLst>
              <a:ext uri="{FF2B5EF4-FFF2-40B4-BE49-F238E27FC236}">
                <a16:creationId xmlns:a16="http://schemas.microsoft.com/office/drawing/2014/main" id="{CACF6EA9-9211-E92B-B8C3-E53AB787CEFF}"/>
              </a:ext>
            </a:extLst>
          </p:cNvPr>
          <p:cNvSpPr/>
          <p:nvPr/>
        </p:nvSpPr>
        <p:spPr>
          <a:xfrm>
            <a:off x="9621982" y="2824741"/>
            <a:ext cx="2028665" cy="269263"/>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US" sz="1600" b="1">
                <a:solidFill>
                  <a:srgbClr val="A80867"/>
                </a:solidFill>
                <a:latin typeface="Graphik Semibold" panose="020B0503030202060203" pitchFamily="34" charset="77"/>
              </a:rPr>
              <a:t>Other Functions</a:t>
            </a:r>
            <a:endParaRPr lang="en-US" sz="1400" b="1">
              <a:solidFill>
                <a:srgbClr val="A80867"/>
              </a:solidFill>
              <a:latin typeface="Graphik Semibold" panose="020B0503030202060203" pitchFamily="34" charset="77"/>
              <a:cs typeface="Arial"/>
            </a:endParaRPr>
          </a:p>
        </p:txBody>
      </p:sp>
      <p:sp>
        <p:nvSpPr>
          <p:cNvPr id="28" name="Rectangle 27">
            <a:extLst>
              <a:ext uri="{FF2B5EF4-FFF2-40B4-BE49-F238E27FC236}">
                <a16:creationId xmlns:a16="http://schemas.microsoft.com/office/drawing/2014/main" id="{5B7F72CE-DA45-D766-C309-E64A70E7D33F}"/>
              </a:ext>
            </a:extLst>
          </p:cNvPr>
          <p:cNvSpPr/>
          <p:nvPr/>
        </p:nvSpPr>
        <p:spPr>
          <a:xfrm>
            <a:off x="8715643" y="3756972"/>
            <a:ext cx="2286000" cy="640080"/>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US" sz="900" b="1" i="1">
                <a:solidFill>
                  <a:schemeClr val="tx1">
                    <a:lumMod val="75000"/>
                    <a:lumOff val="25000"/>
                  </a:schemeClr>
                </a:solidFill>
                <a:latin typeface="Graphik Semibold" panose="020B0503030202060203" pitchFamily="34" charset="77"/>
              </a:rPr>
              <a:t>Business Intelligence</a:t>
            </a:r>
            <a:endParaRPr lang="en-US" sz="1400" b="1" i="1">
              <a:solidFill>
                <a:schemeClr val="tx1">
                  <a:lumMod val="75000"/>
                  <a:lumOff val="25000"/>
                </a:schemeClr>
              </a:solidFill>
              <a:latin typeface="Graphik Semibold" panose="020B0503030202060203" pitchFamily="34" charset="77"/>
            </a:endParaRPr>
          </a:p>
        </p:txBody>
      </p:sp>
      <p:sp>
        <p:nvSpPr>
          <p:cNvPr id="29" name="Rectangle 28">
            <a:extLst>
              <a:ext uri="{FF2B5EF4-FFF2-40B4-BE49-F238E27FC236}">
                <a16:creationId xmlns:a16="http://schemas.microsoft.com/office/drawing/2014/main" id="{25F104EE-2037-8A54-8A4E-2A2988B64C62}"/>
              </a:ext>
            </a:extLst>
          </p:cNvPr>
          <p:cNvSpPr/>
          <p:nvPr/>
        </p:nvSpPr>
        <p:spPr>
          <a:xfrm>
            <a:off x="7443780" y="4241973"/>
            <a:ext cx="2286000" cy="640080"/>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US" sz="900" b="1" i="1">
                <a:solidFill>
                  <a:schemeClr val="tx1">
                    <a:lumMod val="75000"/>
                    <a:lumOff val="25000"/>
                  </a:schemeClr>
                </a:solidFill>
                <a:latin typeface="Graphik Semibold" panose="020B0503030202060203" pitchFamily="34" charset="77"/>
              </a:rPr>
              <a:t>Internal data providers</a:t>
            </a:r>
            <a:endParaRPr lang="en-US" sz="1400" b="1" i="1">
              <a:solidFill>
                <a:schemeClr val="tx1">
                  <a:lumMod val="75000"/>
                  <a:lumOff val="25000"/>
                </a:schemeClr>
              </a:solidFill>
              <a:latin typeface="Graphik Semibold" panose="020B0503030202060203" pitchFamily="34" charset="77"/>
            </a:endParaRPr>
          </a:p>
        </p:txBody>
      </p:sp>
      <p:sp>
        <p:nvSpPr>
          <p:cNvPr id="30" name="Rectangle 29">
            <a:extLst>
              <a:ext uri="{FF2B5EF4-FFF2-40B4-BE49-F238E27FC236}">
                <a16:creationId xmlns:a16="http://schemas.microsoft.com/office/drawing/2014/main" id="{B5B1D779-EA36-FEEF-D7AA-7E20B8603F63}"/>
              </a:ext>
            </a:extLst>
          </p:cNvPr>
          <p:cNvSpPr/>
          <p:nvPr/>
        </p:nvSpPr>
        <p:spPr>
          <a:xfrm>
            <a:off x="9523483" y="3181503"/>
            <a:ext cx="2286000" cy="640080"/>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r>
              <a:rPr lang="en-US" sz="900" b="1" i="1">
                <a:solidFill>
                  <a:schemeClr val="tx1">
                    <a:lumMod val="75000"/>
                    <a:lumOff val="25000"/>
                  </a:schemeClr>
                </a:solidFill>
                <a:latin typeface="Graphik Semibold" panose="020B0503030202060203" pitchFamily="34" charset="77"/>
              </a:rPr>
              <a:t>IP Development</a:t>
            </a:r>
            <a:endParaRPr lang="en-US" sz="1400" b="1" i="1">
              <a:solidFill>
                <a:schemeClr val="tx1">
                  <a:lumMod val="75000"/>
                  <a:lumOff val="25000"/>
                </a:schemeClr>
              </a:solidFill>
              <a:latin typeface="Graphik Semibold" panose="020B0503030202060203" pitchFamily="34" charset="77"/>
            </a:endParaRPr>
          </a:p>
        </p:txBody>
      </p:sp>
      <p:sp>
        <p:nvSpPr>
          <p:cNvPr id="31" name="Rectangle 30">
            <a:extLst>
              <a:ext uri="{FF2B5EF4-FFF2-40B4-BE49-F238E27FC236}">
                <a16:creationId xmlns:a16="http://schemas.microsoft.com/office/drawing/2014/main" id="{9D48481D-E755-75F3-DAC1-7266922CD57E}"/>
              </a:ext>
            </a:extLst>
          </p:cNvPr>
          <p:cNvSpPr/>
          <p:nvPr/>
        </p:nvSpPr>
        <p:spPr bwMode="gray">
          <a:xfrm>
            <a:off x="658092" y="5686052"/>
            <a:ext cx="10923058" cy="916705"/>
          </a:xfrm>
          <a:prstGeom prst="rect">
            <a:avLst/>
          </a:prstGeom>
          <a:noFill/>
          <a:ln w="19050">
            <a:solidFill>
              <a:srgbClr val="A808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0" tIns="24000" rIns="24000" bIns="24000" numCol="1" spcCol="0" rtlCol="0" fromWordArt="0" anchor="t" anchorCtr="0" forceAA="0" compatLnSpc="1">
            <a:prstTxWarp prst="textNoShape">
              <a:avLst/>
            </a:prstTxWarp>
            <a:no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lgn="ctr">
              <a:buNone/>
            </a:pPr>
            <a:endParaRPr lang="en-US" sz="1067" err="1">
              <a:solidFill>
                <a:schemeClr val="tx1"/>
              </a:solidFill>
            </a:endParaRPr>
          </a:p>
        </p:txBody>
      </p:sp>
      <p:pic>
        <p:nvPicPr>
          <p:cNvPr id="32" name="Picture 31">
            <a:extLst>
              <a:ext uri="{FF2B5EF4-FFF2-40B4-BE49-F238E27FC236}">
                <a16:creationId xmlns:a16="http://schemas.microsoft.com/office/drawing/2014/main" id="{F6B5005A-BE90-0F39-DC04-644F312AB4CE}"/>
              </a:ext>
            </a:extLst>
          </p:cNvPr>
          <p:cNvPicPr>
            <a:picLocks noChangeAspect="1"/>
          </p:cNvPicPr>
          <p:nvPr/>
        </p:nvPicPr>
        <p:blipFill>
          <a:blip r:embed="rId3"/>
          <a:stretch>
            <a:fillRect/>
          </a:stretch>
        </p:blipFill>
        <p:spPr>
          <a:xfrm>
            <a:off x="1165148" y="5981542"/>
            <a:ext cx="1602087" cy="404130"/>
          </a:xfrm>
          <a:prstGeom prst="rect">
            <a:avLst/>
          </a:prstGeom>
        </p:spPr>
      </p:pic>
      <p:pic>
        <p:nvPicPr>
          <p:cNvPr id="33" name="Picture 32">
            <a:extLst>
              <a:ext uri="{FF2B5EF4-FFF2-40B4-BE49-F238E27FC236}">
                <a16:creationId xmlns:a16="http://schemas.microsoft.com/office/drawing/2014/main" id="{7E61A0BB-347F-CCBA-9565-0119741DF99F}"/>
              </a:ext>
            </a:extLst>
          </p:cNvPr>
          <p:cNvPicPr>
            <a:picLocks noChangeAspect="1"/>
          </p:cNvPicPr>
          <p:nvPr/>
        </p:nvPicPr>
        <p:blipFill>
          <a:blip r:embed="rId4"/>
          <a:stretch>
            <a:fillRect/>
          </a:stretch>
        </p:blipFill>
        <p:spPr>
          <a:xfrm>
            <a:off x="5518907" y="6058974"/>
            <a:ext cx="1608900" cy="249266"/>
          </a:xfrm>
          <a:prstGeom prst="rect">
            <a:avLst/>
          </a:prstGeom>
        </p:spPr>
      </p:pic>
      <p:sp>
        <p:nvSpPr>
          <p:cNvPr id="34" name="Rectangle 33">
            <a:extLst>
              <a:ext uri="{FF2B5EF4-FFF2-40B4-BE49-F238E27FC236}">
                <a16:creationId xmlns:a16="http://schemas.microsoft.com/office/drawing/2014/main" id="{3E0462C2-2187-9D49-9D54-E6F598A9F2BC}"/>
              </a:ext>
            </a:extLst>
          </p:cNvPr>
          <p:cNvSpPr/>
          <p:nvPr/>
        </p:nvSpPr>
        <p:spPr bwMode="gray">
          <a:xfrm>
            <a:off x="831828" y="5558955"/>
            <a:ext cx="2523181" cy="25419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000" tIns="24000" rIns="24000" bIns="24000" numCol="1" spcCol="0" rtlCol="0" fromWordArt="0" anchor="ctr" anchorCtr="0" forceAA="0" compatLnSpc="1">
            <a:prstTxWarp prst="textNoShape">
              <a:avLst/>
            </a:prstTxWarp>
            <a:noAutofit/>
          </a:bodyP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lgn="ctr">
              <a:buNone/>
            </a:pPr>
            <a:r>
              <a:rPr lang="en-US" sz="1400" b="1" i="1">
                <a:solidFill>
                  <a:srgbClr val="A80867"/>
                </a:solidFill>
                <a:latin typeface="Graphik Semibold" panose="020B0503030202060203" pitchFamily="34" charset="77"/>
              </a:rPr>
              <a:t>Aura clients (not exhaustive)</a:t>
            </a:r>
          </a:p>
        </p:txBody>
      </p:sp>
      <p:pic>
        <p:nvPicPr>
          <p:cNvPr id="35" name="Picture 34">
            <a:extLst>
              <a:ext uri="{FF2B5EF4-FFF2-40B4-BE49-F238E27FC236}">
                <a16:creationId xmlns:a16="http://schemas.microsoft.com/office/drawing/2014/main" id="{62866BCF-FD1B-57D5-2094-98FAF61492E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90073" y="5912330"/>
            <a:ext cx="1034695" cy="542555"/>
          </a:xfrm>
          <a:prstGeom prst="rect">
            <a:avLst/>
          </a:prstGeom>
        </p:spPr>
      </p:pic>
      <p:pic>
        <p:nvPicPr>
          <p:cNvPr id="36" name="Picture 35">
            <a:extLst>
              <a:ext uri="{FF2B5EF4-FFF2-40B4-BE49-F238E27FC236}">
                <a16:creationId xmlns:a16="http://schemas.microsoft.com/office/drawing/2014/main" id="{B17B21B0-CD3A-8325-10CA-9DCD12FEAA6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315754" y="6057680"/>
            <a:ext cx="1741990" cy="251854"/>
          </a:xfrm>
          <a:prstGeom prst="rect">
            <a:avLst/>
          </a:prstGeom>
        </p:spPr>
      </p:pic>
      <p:pic>
        <p:nvPicPr>
          <p:cNvPr id="37" name="Picture 36">
            <a:extLst>
              <a:ext uri="{FF2B5EF4-FFF2-40B4-BE49-F238E27FC236}">
                <a16:creationId xmlns:a16="http://schemas.microsoft.com/office/drawing/2014/main" id="{7EBC3E2F-A9FA-ECC0-A077-31705165BE1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35130" y="5888477"/>
            <a:ext cx="1233524" cy="590260"/>
          </a:xfrm>
          <a:prstGeom prst="rect">
            <a:avLst/>
          </a:prstGeom>
        </p:spPr>
      </p:pic>
      <p:sp>
        <p:nvSpPr>
          <p:cNvPr id="42" name="Oval 41">
            <a:extLst>
              <a:ext uri="{FF2B5EF4-FFF2-40B4-BE49-F238E27FC236}">
                <a16:creationId xmlns:a16="http://schemas.microsoft.com/office/drawing/2014/main" id="{07FB02E9-6588-544A-28A6-AA9744494D75}"/>
              </a:ext>
            </a:extLst>
          </p:cNvPr>
          <p:cNvSpPr/>
          <p:nvPr/>
        </p:nvSpPr>
        <p:spPr bwMode="gray">
          <a:xfrm>
            <a:off x="4896503" y="4287481"/>
            <a:ext cx="811324" cy="811324"/>
          </a:xfrm>
          <a:prstGeom prst="ellipse">
            <a:avLst/>
          </a:prstGeom>
          <a:solidFill>
            <a:srgbClr val="A80867"/>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3" name="btfpIconCircle211862">
            <a:extLst>
              <a:ext uri="{FF2B5EF4-FFF2-40B4-BE49-F238E27FC236}">
                <a16:creationId xmlns:a16="http://schemas.microsoft.com/office/drawing/2014/main" id="{D04B4002-753B-6616-491A-67D949B6D8DC}"/>
              </a:ext>
            </a:extLst>
          </p:cNvPr>
          <p:cNvSpPr>
            <a:spLocks/>
          </p:cNvSpPr>
          <p:nvPr/>
        </p:nvSpPr>
        <p:spPr>
          <a:xfrm>
            <a:off x="6475732" y="4290158"/>
            <a:ext cx="810197" cy="810197"/>
          </a:xfrm>
          <a:prstGeom prst="ellipse">
            <a:avLst/>
          </a:prstGeom>
          <a:solidFill>
            <a:srgbClr val="A80867"/>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indent="0" algn="ctr">
              <a:buNone/>
            </a:pPr>
            <a:endParaRPr lang="en-US" sz="1800" err="1">
              <a:solidFill>
                <a:srgbClr val="454545"/>
              </a:solidFill>
              <a:cs typeface="Arial"/>
            </a:endParaRPr>
          </a:p>
        </p:txBody>
      </p:sp>
      <p:sp>
        <p:nvSpPr>
          <p:cNvPr id="44" name="Oval 43">
            <a:extLst>
              <a:ext uri="{FF2B5EF4-FFF2-40B4-BE49-F238E27FC236}">
                <a16:creationId xmlns:a16="http://schemas.microsoft.com/office/drawing/2014/main" id="{C6A12711-22E8-D803-4EB7-26159A8CA26C}"/>
              </a:ext>
            </a:extLst>
          </p:cNvPr>
          <p:cNvSpPr/>
          <p:nvPr/>
        </p:nvSpPr>
        <p:spPr bwMode="gray">
          <a:xfrm>
            <a:off x="5679349" y="3738221"/>
            <a:ext cx="811324" cy="811324"/>
          </a:xfrm>
          <a:prstGeom prst="ellipse">
            <a:avLst/>
          </a:prstGeom>
          <a:solidFill>
            <a:srgbClr val="A80867"/>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pic>
        <p:nvPicPr>
          <p:cNvPr id="45" name="Graphic 44">
            <a:extLst>
              <a:ext uri="{FF2B5EF4-FFF2-40B4-BE49-F238E27FC236}">
                <a16:creationId xmlns:a16="http://schemas.microsoft.com/office/drawing/2014/main" id="{A562A441-8BF6-1D17-24D6-90F2BA6A02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80763" y="3917585"/>
            <a:ext cx="411634" cy="411634"/>
          </a:xfrm>
          <a:prstGeom prst="rect">
            <a:avLst/>
          </a:prstGeom>
        </p:spPr>
      </p:pic>
      <p:pic>
        <p:nvPicPr>
          <p:cNvPr id="46" name="Graphic 45">
            <a:extLst>
              <a:ext uri="{FF2B5EF4-FFF2-40B4-BE49-F238E27FC236}">
                <a16:creationId xmlns:a16="http://schemas.microsoft.com/office/drawing/2014/main" id="{F18DD204-7A8C-F467-EF26-1882808FBC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65260" y="4430743"/>
            <a:ext cx="458749" cy="458749"/>
          </a:xfrm>
          <a:prstGeom prst="rect">
            <a:avLst/>
          </a:prstGeom>
        </p:spPr>
      </p:pic>
      <p:sp>
        <p:nvSpPr>
          <p:cNvPr id="47" name="Oval 46">
            <a:extLst>
              <a:ext uri="{FF2B5EF4-FFF2-40B4-BE49-F238E27FC236}">
                <a16:creationId xmlns:a16="http://schemas.microsoft.com/office/drawing/2014/main" id="{4694D3B6-A9FE-CEF1-A3CC-15FF03D885A7}"/>
              </a:ext>
            </a:extLst>
          </p:cNvPr>
          <p:cNvSpPr/>
          <p:nvPr/>
        </p:nvSpPr>
        <p:spPr bwMode="gray">
          <a:xfrm>
            <a:off x="5524009" y="4445777"/>
            <a:ext cx="1116734" cy="1116734"/>
          </a:xfrm>
          <a:prstGeom prst="ellipse">
            <a:avLst/>
          </a:prstGeom>
          <a:solidFill>
            <a:srgbClr val="FCFCFD"/>
          </a:solidFill>
          <a:ln w="95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ln w="0"/>
              <a:solidFill>
                <a:schemeClr val="tx1"/>
              </a:solidFill>
              <a:effectLst>
                <a:outerShdw blurRad="38100" dist="19050" dir="2700000" algn="tl" rotWithShape="0">
                  <a:schemeClr val="dk1">
                    <a:alpha val="40000"/>
                  </a:schemeClr>
                </a:outerShdw>
              </a:effectLst>
            </a:endParaRPr>
          </a:p>
        </p:txBody>
      </p:sp>
      <p:pic>
        <p:nvPicPr>
          <p:cNvPr id="48" name="Picture 47" descr="A red and purple logo&#10;&#10;Description automatically generated">
            <a:extLst>
              <a:ext uri="{FF2B5EF4-FFF2-40B4-BE49-F238E27FC236}">
                <a16:creationId xmlns:a16="http://schemas.microsoft.com/office/drawing/2014/main" id="{2865FC88-D74D-6DB9-D436-312C10C5E3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82290" y="4401601"/>
            <a:ext cx="1217852" cy="1182032"/>
          </a:xfrm>
          <a:prstGeom prst="rect">
            <a:avLst/>
          </a:prstGeom>
        </p:spPr>
      </p:pic>
      <p:pic>
        <p:nvPicPr>
          <p:cNvPr id="49" name="Graphic 48">
            <a:extLst>
              <a:ext uri="{FF2B5EF4-FFF2-40B4-BE49-F238E27FC236}">
                <a16:creationId xmlns:a16="http://schemas.microsoft.com/office/drawing/2014/main" id="{D09EBE90-A07F-D3FD-DCAC-4EC2A6FBC8E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36632" y="4443213"/>
            <a:ext cx="503337" cy="503337"/>
          </a:xfrm>
          <a:prstGeom prst="rect">
            <a:avLst/>
          </a:prstGeom>
        </p:spPr>
      </p:pic>
      <p:pic>
        <p:nvPicPr>
          <p:cNvPr id="6" name="Graphic 5">
            <a:extLst>
              <a:ext uri="{FF2B5EF4-FFF2-40B4-BE49-F238E27FC236}">
                <a16:creationId xmlns:a16="http://schemas.microsoft.com/office/drawing/2014/main" id="{2793D034-A410-D6DA-73AD-7AE908A8213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518288" y="409884"/>
            <a:ext cx="1066800" cy="221895"/>
          </a:xfrm>
          <a:prstGeom prst="rect">
            <a:avLst/>
          </a:prstGeom>
        </p:spPr>
      </p:pic>
      <p:sp>
        <p:nvSpPr>
          <p:cNvPr id="7" name="Subtitle 2">
            <a:extLst>
              <a:ext uri="{FF2B5EF4-FFF2-40B4-BE49-F238E27FC236}">
                <a16:creationId xmlns:a16="http://schemas.microsoft.com/office/drawing/2014/main" id="{71067190-0F1F-57B8-660B-3B0D3F7D3C05}"/>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8" name="Straight Connector 7">
            <a:extLst>
              <a:ext uri="{FF2B5EF4-FFF2-40B4-BE49-F238E27FC236}">
                <a16:creationId xmlns:a16="http://schemas.microsoft.com/office/drawing/2014/main" id="{0799C4A5-C6BB-6B69-49DD-63B94E9D38EA}"/>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5389D81-001A-9631-4150-D13619559274}"/>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a:latin typeface="Graphik Regular" panose="020B0503030202060203" pitchFamily="34" charset="77"/>
              </a:rPr>
              <a:t>Aura drives value with proven success across a variety of use cases</a:t>
            </a:r>
            <a:endParaRPr lang="en-US" sz="2000">
              <a:solidFill>
                <a:srgbClr val="263238"/>
              </a:solidFill>
              <a:latin typeface="Graphik Regular" panose="020B0503030202060203" pitchFamily="34" charset="77"/>
            </a:endParaRPr>
          </a:p>
        </p:txBody>
      </p:sp>
    </p:spTree>
    <p:extLst>
      <p:ext uri="{BB962C8B-B14F-4D97-AF65-F5344CB8AC3E}">
        <p14:creationId xmlns:p14="http://schemas.microsoft.com/office/powerpoint/2010/main" val="3105000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D38B12-BA3E-CABC-A3DB-36A4CAB74DA9}"/>
              </a:ext>
            </a:extLst>
          </p:cNvPr>
          <p:cNvSpPr/>
          <p:nvPr/>
        </p:nvSpPr>
        <p:spPr bwMode="gray">
          <a:xfrm>
            <a:off x="366035" y="1519125"/>
            <a:ext cx="1159535" cy="1584000"/>
          </a:xfrm>
          <a:prstGeom prst="rect">
            <a:avLst/>
          </a:prstGeom>
          <a:solidFill>
            <a:srgbClr val="A80867"/>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latin typeface="Graphik Semibold" panose="020B0503030202060203" pitchFamily="34" charset="77"/>
              </a:rPr>
              <a:t>Due Diligence</a:t>
            </a:r>
          </a:p>
        </p:txBody>
      </p:sp>
      <p:sp>
        <p:nvSpPr>
          <p:cNvPr id="3" name="Rectangle 2">
            <a:extLst>
              <a:ext uri="{FF2B5EF4-FFF2-40B4-BE49-F238E27FC236}">
                <a16:creationId xmlns:a16="http://schemas.microsoft.com/office/drawing/2014/main" id="{F398E386-7792-9814-8C6A-5C46C9379BC6}"/>
              </a:ext>
            </a:extLst>
          </p:cNvPr>
          <p:cNvSpPr/>
          <p:nvPr>
            <p:custDataLst>
              <p:tags r:id="rId1"/>
            </p:custDataLst>
          </p:nvPr>
        </p:nvSpPr>
        <p:spPr>
          <a:xfrm>
            <a:off x="1525570" y="1519125"/>
            <a:ext cx="4777805" cy="1584000"/>
          </a:xfrm>
          <a:prstGeom prst="rect">
            <a:avLst/>
          </a:prstGeom>
          <a:solidFill>
            <a:srgbClr val="A80867">
              <a:alpha val="5000"/>
            </a:srgbClr>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108000" rIns="91440" bIns="45720" rtlCol="0" anchor="t"/>
          <a:lstStyle/>
          <a:p>
            <a:pPr marL="0" indent="0">
              <a:buNone/>
            </a:pPr>
            <a:r>
              <a:rPr lang="en-US" sz="1200" b="1">
                <a:solidFill>
                  <a:srgbClr val="A80867"/>
                </a:solidFill>
                <a:latin typeface="Graphik Semibold" panose="020B0503030202060203" pitchFamily="34" charset="77"/>
              </a:rPr>
              <a:t>Case example: </a:t>
            </a:r>
            <a:r>
              <a:rPr lang="en-US" sz="1200">
                <a:solidFill>
                  <a:schemeClr val="tx1">
                    <a:lumMod val="75000"/>
                    <a:lumOff val="25000"/>
                  </a:schemeClr>
                </a:solidFill>
                <a:latin typeface="Graphik Regular" panose="020B0503030202060203" pitchFamily="34" charset="77"/>
              </a:rPr>
              <a:t>Commercial DD in the technology sector  </a:t>
            </a:r>
          </a:p>
          <a:p>
            <a:pPr marL="0" indent="0">
              <a:buNone/>
            </a:pPr>
            <a:r>
              <a:rPr lang="en-US" sz="1200" b="1">
                <a:solidFill>
                  <a:srgbClr val="A80867"/>
                </a:solidFill>
                <a:latin typeface="Graphik Semibold" panose="020B0503030202060203" pitchFamily="34" charset="77"/>
              </a:rPr>
              <a:t>Key questions: </a:t>
            </a:r>
            <a:r>
              <a:rPr lang="en-US" sz="1200">
                <a:solidFill>
                  <a:schemeClr val="tx1">
                    <a:lumMod val="75000"/>
                    <a:lumOff val="25000"/>
                  </a:schemeClr>
                </a:solidFill>
                <a:latin typeface="Graphik Regular" panose="020B0503030202060203" pitchFamily="34" charset="77"/>
              </a:rPr>
              <a:t>How has the target been growing versus peers? Which functions have been driving growth?</a:t>
            </a:r>
          </a:p>
          <a:p>
            <a:pPr marL="0" indent="0">
              <a:buNone/>
            </a:pPr>
            <a:r>
              <a:rPr lang="en-US" sz="1200" b="1">
                <a:solidFill>
                  <a:srgbClr val="A80867"/>
                </a:solidFill>
                <a:latin typeface="Graphik Semibold" panose="020B0503030202060203" pitchFamily="34" charset="77"/>
              </a:rPr>
              <a:t>User feedback: </a:t>
            </a:r>
            <a:r>
              <a:rPr lang="en-US" sz="1200">
                <a:solidFill>
                  <a:schemeClr val="tx1">
                    <a:lumMod val="75000"/>
                    <a:lumOff val="25000"/>
                  </a:schemeClr>
                </a:solidFill>
                <a:latin typeface="Graphik Regular" panose="020B0503030202060203" pitchFamily="34" charset="77"/>
              </a:rPr>
              <a:t>“Aura is a great tool to extract workforce data and private equity clients love the analyses”</a:t>
            </a:r>
          </a:p>
          <a:p>
            <a:pPr marL="0" indent="0">
              <a:buNone/>
            </a:pPr>
            <a:endParaRPr lang="en-US" sz="1200">
              <a:solidFill>
                <a:schemeClr val="tx1">
                  <a:lumMod val="75000"/>
                  <a:lumOff val="25000"/>
                </a:schemeClr>
              </a:solidFill>
              <a:latin typeface="Graphik Regular" panose="020B0503030202060203" pitchFamily="34" charset="77"/>
            </a:endParaRPr>
          </a:p>
        </p:txBody>
      </p:sp>
      <p:pic>
        <p:nvPicPr>
          <p:cNvPr id="4" name="Picture 3">
            <a:extLst>
              <a:ext uri="{FF2B5EF4-FFF2-40B4-BE49-F238E27FC236}">
                <a16:creationId xmlns:a16="http://schemas.microsoft.com/office/drawing/2014/main" id="{F56250AA-4D6C-58AD-1112-869B26C4055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944877" y="1524626"/>
            <a:ext cx="2665100" cy="1503499"/>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CF512E22-E0B1-F2EB-41C0-C22CDA8C0B20}"/>
              </a:ext>
            </a:extLst>
          </p:cNvPr>
          <p:cNvSpPr/>
          <p:nvPr>
            <p:custDataLst>
              <p:tags r:id="rId2"/>
            </p:custDataLst>
          </p:nvPr>
        </p:nvSpPr>
        <p:spPr>
          <a:xfrm>
            <a:off x="1525570" y="3242656"/>
            <a:ext cx="4777804" cy="1584000"/>
          </a:xfrm>
          <a:prstGeom prst="rect">
            <a:avLst/>
          </a:prstGeom>
          <a:solidFill>
            <a:srgbClr val="A80867">
              <a:alpha val="5000"/>
            </a:srgbClr>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108000" rIns="91440" bIns="45720" rtlCol="0" anchor="t"/>
          <a:lstStyle/>
          <a:p>
            <a:pPr marL="0" indent="0">
              <a:buNone/>
            </a:pPr>
            <a:r>
              <a:rPr lang="en-US" sz="1200" b="1">
                <a:solidFill>
                  <a:srgbClr val="A80867"/>
                </a:solidFill>
                <a:latin typeface="Graphik Semibold" panose="020B0503030202060203" pitchFamily="34" charset="77"/>
              </a:rPr>
              <a:t>Case example: </a:t>
            </a:r>
            <a:r>
              <a:rPr lang="en-US" sz="1200">
                <a:solidFill>
                  <a:schemeClr val="tx1">
                    <a:lumMod val="75000"/>
                    <a:lumOff val="25000"/>
                  </a:schemeClr>
                </a:solidFill>
                <a:latin typeface="Graphik Regular" panose="020B0503030202060203" pitchFamily="34" charset="77"/>
              </a:rPr>
              <a:t>Performance improvement for an airline</a:t>
            </a:r>
          </a:p>
          <a:p>
            <a:pPr marL="0" indent="0">
              <a:buNone/>
            </a:pPr>
            <a:r>
              <a:rPr lang="en-US" sz="1200" b="1">
                <a:solidFill>
                  <a:srgbClr val="A80867"/>
                </a:solidFill>
                <a:latin typeface="Graphik Semibold" panose="020B0503030202060203" pitchFamily="34" charset="77"/>
              </a:rPr>
              <a:t>Key questions: </a:t>
            </a:r>
            <a:r>
              <a:rPr lang="en-US" sz="1200">
                <a:solidFill>
                  <a:schemeClr val="tx1">
                    <a:lumMod val="75000"/>
                    <a:lumOff val="25000"/>
                  </a:schemeClr>
                </a:solidFill>
                <a:latin typeface="Graphik Regular" panose="020B0503030202060203" pitchFamily="34" charset="77"/>
              </a:rPr>
              <a:t>Is the client’s IT department rightsized? Are there opportunities to save costs?</a:t>
            </a:r>
          </a:p>
          <a:p>
            <a:pPr marL="0" indent="0">
              <a:buNone/>
            </a:pPr>
            <a:r>
              <a:rPr lang="en-US" sz="1200" b="1">
                <a:solidFill>
                  <a:srgbClr val="A80867"/>
                </a:solidFill>
                <a:latin typeface="Graphik Semibold" panose="020B0503030202060203" pitchFamily="34" charset="77"/>
              </a:rPr>
              <a:t>User feedback: </a:t>
            </a:r>
            <a:r>
              <a:rPr lang="en-US" sz="1200">
                <a:solidFill>
                  <a:schemeClr val="tx1">
                    <a:lumMod val="75000"/>
                    <a:lumOff val="25000"/>
                  </a:schemeClr>
                </a:solidFill>
                <a:latin typeface="Graphik Regular" panose="020B0503030202060203" pitchFamily="34" charset="77"/>
              </a:rPr>
              <a:t>“Aura was very easy to use and had all the granular data we needed on FTE sizes and splits”</a:t>
            </a:r>
          </a:p>
        </p:txBody>
      </p:sp>
      <p:pic>
        <p:nvPicPr>
          <p:cNvPr id="6" name="Picture 5">
            <a:extLst>
              <a:ext uri="{FF2B5EF4-FFF2-40B4-BE49-F238E27FC236}">
                <a16:creationId xmlns:a16="http://schemas.microsoft.com/office/drawing/2014/main" id="{71DB04F8-8356-5B47-AED8-F97524C668C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45965" y="3328103"/>
            <a:ext cx="2664094" cy="1498553"/>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10A30DC2-0D36-D48D-E0E0-090315A8F50A}"/>
              </a:ext>
            </a:extLst>
          </p:cNvPr>
          <p:cNvSpPr/>
          <p:nvPr/>
        </p:nvSpPr>
        <p:spPr bwMode="gray">
          <a:xfrm>
            <a:off x="366034" y="3242656"/>
            <a:ext cx="1159535" cy="1584000"/>
          </a:xfrm>
          <a:prstGeom prst="rect">
            <a:avLst/>
          </a:prstGeom>
          <a:solidFill>
            <a:srgbClr val="A80867"/>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latin typeface="Graphik Semibold" panose="020B0503030202060203" pitchFamily="34" charset="77"/>
              </a:rPr>
              <a:t>General Consulting</a:t>
            </a:r>
          </a:p>
        </p:txBody>
      </p:sp>
      <p:pic>
        <p:nvPicPr>
          <p:cNvPr id="8" name="Picture 7">
            <a:extLst>
              <a:ext uri="{FF2B5EF4-FFF2-40B4-BE49-F238E27FC236}">
                <a16:creationId xmlns:a16="http://schemas.microsoft.com/office/drawing/2014/main" id="{C12BCC5D-2D4F-173C-F6F2-4DD070EB7869}"/>
              </a:ext>
            </a:extLst>
          </p:cNvPr>
          <p:cNvPicPr>
            <a:picLocks noChangeAspect="1"/>
          </p:cNvPicPr>
          <p:nvPr/>
        </p:nvPicPr>
        <p:blipFill>
          <a:blip r:embed="rId8"/>
          <a:stretch>
            <a:fillRect/>
          </a:stretch>
        </p:blipFill>
        <p:spPr>
          <a:xfrm>
            <a:off x="8949902" y="5069361"/>
            <a:ext cx="2660075" cy="1496292"/>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4790A51-DC5C-A9D3-FB9B-796A842990EA}"/>
              </a:ext>
            </a:extLst>
          </p:cNvPr>
          <p:cNvPicPr>
            <a:picLocks noChangeAspect="1"/>
          </p:cNvPicPr>
          <p:nvPr/>
        </p:nvPicPr>
        <p:blipFill>
          <a:blip r:embed="rId9"/>
          <a:stretch>
            <a:fillRect/>
          </a:stretch>
        </p:blipFill>
        <p:spPr>
          <a:xfrm>
            <a:off x="6792658" y="5009298"/>
            <a:ext cx="2664094" cy="1498553"/>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DD1FFF10-1BBC-7194-9206-3A1DE479BFF1}"/>
              </a:ext>
            </a:extLst>
          </p:cNvPr>
          <p:cNvSpPr/>
          <p:nvPr/>
        </p:nvSpPr>
        <p:spPr bwMode="gray">
          <a:xfrm>
            <a:off x="373971" y="4966187"/>
            <a:ext cx="1159535" cy="1584000"/>
          </a:xfrm>
          <a:prstGeom prst="rect">
            <a:avLst/>
          </a:prstGeom>
          <a:solidFill>
            <a:srgbClr val="A80867"/>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latin typeface="Graphik Semibold" panose="020B0503030202060203" pitchFamily="34" charset="77"/>
              </a:rPr>
              <a:t>Proprietary Articles</a:t>
            </a:r>
          </a:p>
        </p:txBody>
      </p:sp>
      <p:sp>
        <p:nvSpPr>
          <p:cNvPr id="11" name="Rectangle 10">
            <a:extLst>
              <a:ext uri="{FF2B5EF4-FFF2-40B4-BE49-F238E27FC236}">
                <a16:creationId xmlns:a16="http://schemas.microsoft.com/office/drawing/2014/main" id="{AD336BD2-A4D6-320F-CF65-E8FF78EEDB38}"/>
              </a:ext>
            </a:extLst>
          </p:cNvPr>
          <p:cNvSpPr/>
          <p:nvPr>
            <p:custDataLst>
              <p:tags r:id="rId3"/>
            </p:custDataLst>
          </p:nvPr>
        </p:nvSpPr>
        <p:spPr>
          <a:xfrm>
            <a:off x="1525570" y="4966187"/>
            <a:ext cx="4777804" cy="1584000"/>
          </a:xfrm>
          <a:prstGeom prst="rect">
            <a:avLst/>
          </a:prstGeom>
          <a:solidFill>
            <a:srgbClr val="A80867">
              <a:alpha val="5000"/>
            </a:srgbClr>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108000" rIns="91440" bIns="45720" rtlCol="0" anchor="t"/>
          <a:lstStyle/>
          <a:p>
            <a:pPr marL="0" indent="0">
              <a:buNone/>
            </a:pPr>
            <a:r>
              <a:rPr lang="en-US" sz="1200" b="1">
                <a:solidFill>
                  <a:srgbClr val="A80867"/>
                </a:solidFill>
                <a:latin typeface="Graphik Semibold" panose="020B0503030202060203" pitchFamily="34" charset="77"/>
              </a:rPr>
              <a:t>Article example: </a:t>
            </a:r>
            <a:r>
              <a:rPr lang="en-US" sz="1200">
                <a:solidFill>
                  <a:schemeClr val="tx1">
                    <a:lumMod val="75000"/>
                    <a:lumOff val="25000"/>
                  </a:schemeClr>
                </a:solidFill>
                <a:latin typeface="Graphik Regular" panose="020B0503030202060203" pitchFamily="34" charset="77"/>
              </a:rPr>
              <a:t>Choosing the right CIO</a:t>
            </a:r>
          </a:p>
          <a:p>
            <a:pPr marL="0" indent="0">
              <a:buNone/>
            </a:pPr>
            <a:r>
              <a:rPr lang="en-US" sz="1200" b="1">
                <a:solidFill>
                  <a:srgbClr val="A80867"/>
                </a:solidFill>
                <a:latin typeface="Graphik Semibold" panose="020B0503030202060203" pitchFamily="34" charset="77"/>
              </a:rPr>
              <a:t>Key questions: </a:t>
            </a:r>
            <a:r>
              <a:rPr lang="en-US" sz="1200">
                <a:solidFill>
                  <a:schemeClr val="tx1">
                    <a:lumMod val="75000"/>
                    <a:lumOff val="25000"/>
                  </a:schemeClr>
                </a:solidFill>
                <a:latin typeface="Graphik Regular" panose="020B0503030202060203" pitchFamily="34" charset="77"/>
              </a:rPr>
              <a:t>What are typical backgrounds of CIOs? Are CIOs usually promoted internally or hired externally?</a:t>
            </a:r>
          </a:p>
          <a:p>
            <a:pPr marL="0" indent="0">
              <a:buNone/>
            </a:pPr>
            <a:r>
              <a:rPr lang="en-US" sz="1200" b="1">
                <a:solidFill>
                  <a:srgbClr val="A80867"/>
                </a:solidFill>
                <a:latin typeface="Graphik Semibold" panose="020B0503030202060203" pitchFamily="34" charset="77"/>
              </a:rPr>
              <a:t>User feedback: </a:t>
            </a:r>
            <a:r>
              <a:rPr lang="en-US" sz="1200">
                <a:solidFill>
                  <a:schemeClr val="tx1">
                    <a:lumMod val="75000"/>
                    <a:lumOff val="25000"/>
                  </a:schemeClr>
                </a:solidFill>
                <a:latin typeface="Graphik Regular" panose="020B0503030202060203" pitchFamily="34" charset="77"/>
              </a:rPr>
              <a:t>“We only had a week for the article and Aura allowed us to quickly gather the relevant insights”</a:t>
            </a:r>
          </a:p>
          <a:p>
            <a:pPr marL="0" indent="0">
              <a:buNone/>
            </a:pPr>
            <a:endParaRPr lang="en-US" sz="1200">
              <a:solidFill>
                <a:schemeClr val="tx1">
                  <a:lumMod val="75000"/>
                  <a:lumOff val="25000"/>
                </a:schemeClr>
              </a:solidFill>
              <a:latin typeface="Graphik Regular" panose="020B0503030202060203" pitchFamily="34" charset="77"/>
            </a:endParaRPr>
          </a:p>
          <a:p>
            <a:pPr marL="0" indent="0">
              <a:buNone/>
            </a:pPr>
            <a:endParaRPr lang="en-US" sz="1200">
              <a:solidFill>
                <a:schemeClr val="tx1">
                  <a:lumMod val="75000"/>
                  <a:lumOff val="25000"/>
                </a:schemeClr>
              </a:solidFill>
              <a:latin typeface="Graphik Regular" panose="020B0503030202060203" pitchFamily="34" charset="77"/>
            </a:endParaRPr>
          </a:p>
        </p:txBody>
      </p:sp>
      <p:grpSp>
        <p:nvGrpSpPr>
          <p:cNvPr id="12" name="Group 11">
            <a:extLst>
              <a:ext uri="{FF2B5EF4-FFF2-40B4-BE49-F238E27FC236}">
                <a16:creationId xmlns:a16="http://schemas.microsoft.com/office/drawing/2014/main" id="{BAC169BB-84DA-4267-76F2-AD986E099B67}"/>
              </a:ext>
            </a:extLst>
          </p:cNvPr>
          <p:cNvGrpSpPr/>
          <p:nvPr/>
        </p:nvGrpSpPr>
        <p:grpSpPr>
          <a:xfrm>
            <a:off x="6793066" y="1466895"/>
            <a:ext cx="2664095" cy="1500838"/>
            <a:chOff x="6793066" y="1106051"/>
            <a:chExt cx="2880000" cy="1622470"/>
          </a:xfrm>
        </p:grpSpPr>
        <p:pic>
          <p:nvPicPr>
            <p:cNvPr id="13" name="Picture 12">
              <a:extLst>
                <a:ext uri="{FF2B5EF4-FFF2-40B4-BE49-F238E27FC236}">
                  <a16:creationId xmlns:a16="http://schemas.microsoft.com/office/drawing/2014/main" id="{155032BB-29FC-1BA9-94F4-4D662DD088A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793066" y="1106051"/>
              <a:ext cx="2880000" cy="1622470"/>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69001308-D291-0E3D-7DA8-1EC381D30F06}"/>
                </a:ext>
              </a:extLst>
            </p:cNvPr>
            <p:cNvSpPr/>
            <p:nvPr/>
          </p:nvSpPr>
          <p:spPr bwMode="gray">
            <a:xfrm>
              <a:off x="6793066" y="1303868"/>
              <a:ext cx="693584" cy="10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grpSp>
      <p:grpSp>
        <p:nvGrpSpPr>
          <p:cNvPr id="15" name="Group 14">
            <a:extLst>
              <a:ext uri="{FF2B5EF4-FFF2-40B4-BE49-F238E27FC236}">
                <a16:creationId xmlns:a16="http://schemas.microsoft.com/office/drawing/2014/main" id="{20343847-891D-208D-1FD5-F9C6F7831D51}"/>
              </a:ext>
            </a:extLst>
          </p:cNvPr>
          <p:cNvGrpSpPr/>
          <p:nvPr/>
        </p:nvGrpSpPr>
        <p:grpSpPr>
          <a:xfrm>
            <a:off x="6793066" y="3270830"/>
            <a:ext cx="2664094" cy="1498553"/>
            <a:chOff x="6793066" y="3001555"/>
            <a:chExt cx="2880000" cy="1620000"/>
          </a:xfrm>
        </p:grpSpPr>
        <p:pic>
          <p:nvPicPr>
            <p:cNvPr id="16" name="Picture 15">
              <a:extLst>
                <a:ext uri="{FF2B5EF4-FFF2-40B4-BE49-F238E27FC236}">
                  <a16:creationId xmlns:a16="http://schemas.microsoft.com/office/drawing/2014/main" id="{F478835B-65C4-E61F-F924-B02D4146775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793066" y="3001555"/>
              <a:ext cx="2880000" cy="1620000"/>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FD7B7C47-2FC2-66EE-113C-D69BA5A8C640}"/>
                </a:ext>
              </a:extLst>
            </p:cNvPr>
            <p:cNvSpPr/>
            <p:nvPr/>
          </p:nvSpPr>
          <p:spPr bwMode="gray">
            <a:xfrm>
              <a:off x="6793066" y="3219450"/>
              <a:ext cx="1188000" cy="1008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grpSp>
      <p:pic>
        <p:nvPicPr>
          <p:cNvPr id="22" name="Graphic 21">
            <a:extLst>
              <a:ext uri="{FF2B5EF4-FFF2-40B4-BE49-F238E27FC236}">
                <a16:creationId xmlns:a16="http://schemas.microsoft.com/office/drawing/2014/main" id="{1029968C-2442-F854-D67E-7D63B2DCDF2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18288" y="409884"/>
            <a:ext cx="1066800" cy="221895"/>
          </a:xfrm>
          <a:prstGeom prst="rect">
            <a:avLst/>
          </a:prstGeom>
        </p:spPr>
      </p:pic>
      <p:sp>
        <p:nvSpPr>
          <p:cNvPr id="23" name="Subtitle 2">
            <a:extLst>
              <a:ext uri="{FF2B5EF4-FFF2-40B4-BE49-F238E27FC236}">
                <a16:creationId xmlns:a16="http://schemas.microsoft.com/office/drawing/2014/main" id="{56C7DB07-C1FF-9AD7-B7F8-027F60615A30}"/>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24" name="Straight Connector 23">
            <a:extLst>
              <a:ext uri="{FF2B5EF4-FFF2-40B4-BE49-F238E27FC236}">
                <a16:creationId xmlns:a16="http://schemas.microsoft.com/office/drawing/2014/main" id="{9A58F588-B052-DAA5-E498-C29B62EA75C4}"/>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B96E4E8A-AD10-4F08-FB12-924D326C49CA}"/>
              </a:ext>
            </a:extLst>
          </p:cNvPr>
          <p:cNvSpPr txBox="1"/>
          <p:nvPr/>
        </p:nvSpPr>
        <p:spPr>
          <a:xfrm>
            <a:off x="531263" y="855423"/>
            <a:ext cx="10125851" cy="400110"/>
          </a:xfrm>
          <a:prstGeom prst="rect">
            <a:avLst/>
          </a:prstGeom>
          <a:noFill/>
        </p:spPr>
        <p:txBody>
          <a:bodyPr wrap="square">
            <a:spAutoFit/>
          </a:bodyPr>
          <a:lstStyle/>
          <a:p>
            <a:pPr marL="0" indent="0">
              <a:buNone/>
            </a:pPr>
            <a:r>
              <a:rPr lang="en-US" sz="2000">
                <a:solidFill>
                  <a:srgbClr val="263238"/>
                </a:solidFill>
                <a:latin typeface="Graphik Regular" panose="020B0503030202060203" pitchFamily="34" charset="77"/>
              </a:rPr>
              <a:t>Over 1,300 consultants have already used Aura, delivering results for 500+ clients</a:t>
            </a:r>
          </a:p>
        </p:txBody>
      </p:sp>
    </p:spTree>
    <p:extLst>
      <p:ext uri="{BB962C8B-B14F-4D97-AF65-F5344CB8AC3E}">
        <p14:creationId xmlns:p14="http://schemas.microsoft.com/office/powerpoint/2010/main" val="2207145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54B7029-4E25-9B45-C1DA-4E5BBDFD3842}"/>
              </a:ext>
            </a:extLst>
          </p:cNvPr>
          <p:cNvSpPr txBox="1"/>
          <p:nvPr/>
        </p:nvSpPr>
        <p:spPr>
          <a:xfrm>
            <a:off x="5173430" y="1936585"/>
            <a:ext cx="6411658" cy="3893758"/>
          </a:xfrm>
          <a:prstGeom prst="rect">
            <a:avLst/>
          </a:prstGeom>
          <a:noFill/>
        </p:spPr>
        <p:txBody>
          <a:bodyPr wrap="square">
            <a:spAutoFit/>
          </a:bodyPr>
          <a:lstStyle/>
          <a:p>
            <a:pPr marL="0" indent="0">
              <a:lnSpc>
                <a:spcPct val="250000"/>
              </a:lnSpc>
              <a:buNone/>
            </a:pPr>
            <a:r>
              <a:rPr lang="en-US" sz="1800">
                <a:solidFill>
                  <a:srgbClr val="263238"/>
                </a:solidFill>
                <a:latin typeface="Graphik Regular" panose="020B0503030202060203" pitchFamily="34" charset="77"/>
              </a:rPr>
              <a:t>Introduction to Aura</a:t>
            </a:r>
            <a:br>
              <a:rPr lang="en-US" sz="1800">
                <a:solidFill>
                  <a:srgbClr val="263238"/>
                </a:solidFill>
                <a:latin typeface="Graphik Regular" panose="020B0503030202060203" pitchFamily="34" charset="77"/>
              </a:rPr>
            </a:br>
            <a:r>
              <a:rPr lang="en-US" sz="1800" b="1">
                <a:solidFill>
                  <a:srgbClr val="CE0B80"/>
                </a:solidFill>
                <a:latin typeface="Graphik Semibold" panose="020B0503030202060203" pitchFamily="34" charset="77"/>
              </a:rPr>
              <a:t>Due Diligence: Key use cases &amp; sample outputs</a:t>
            </a:r>
          </a:p>
          <a:p>
            <a:pPr marL="0" indent="0">
              <a:lnSpc>
                <a:spcPct val="250000"/>
              </a:lnSpc>
              <a:buNone/>
            </a:pPr>
            <a:r>
              <a:rPr lang="en-US" sz="1800">
                <a:solidFill>
                  <a:srgbClr val="263238"/>
                </a:solidFill>
                <a:latin typeface="Graphik Regular" panose="020B0503030202060203" pitchFamily="34" charset="77"/>
              </a:rPr>
              <a:t>General Consulting: Key use cases &amp; sample outputs</a:t>
            </a:r>
          </a:p>
          <a:p>
            <a:pPr marL="0" indent="0">
              <a:lnSpc>
                <a:spcPct val="250000"/>
              </a:lnSpc>
              <a:buNone/>
            </a:pPr>
            <a:r>
              <a:rPr lang="en-US" sz="1800">
                <a:solidFill>
                  <a:srgbClr val="263238"/>
                </a:solidFill>
                <a:latin typeface="Graphik Regular" panose="020B0503030202060203" pitchFamily="34" charset="77"/>
              </a:rPr>
              <a:t>How to get started now</a:t>
            </a:r>
          </a:p>
          <a:p>
            <a:pPr marL="0" indent="0">
              <a:lnSpc>
                <a:spcPct val="250000"/>
              </a:lnSpc>
              <a:buNone/>
            </a:pPr>
            <a:r>
              <a:rPr lang="en-US" sz="1800">
                <a:solidFill>
                  <a:srgbClr val="263238"/>
                </a:solidFill>
                <a:latin typeface="Graphik Regular" panose="020B0503030202060203" pitchFamily="34" charset="77"/>
              </a:rPr>
              <a:t>FAQs and additional information</a:t>
            </a:r>
            <a:endParaRPr lang="en-US" sz="2000">
              <a:solidFill>
                <a:srgbClr val="263238"/>
              </a:solidFill>
              <a:latin typeface="Graphik Regular" panose="020B0503030202060203" pitchFamily="34" charset="77"/>
            </a:endParaRPr>
          </a:p>
        </p:txBody>
      </p:sp>
      <p:sp>
        <p:nvSpPr>
          <p:cNvPr id="12" name="Rectangle 11">
            <a:extLst>
              <a:ext uri="{FF2B5EF4-FFF2-40B4-BE49-F238E27FC236}">
                <a16:creationId xmlns:a16="http://schemas.microsoft.com/office/drawing/2014/main" id="{2E42FD8B-3005-E33C-5755-193D7A84F852}"/>
              </a:ext>
            </a:extLst>
          </p:cNvPr>
          <p:cNvSpPr/>
          <p:nvPr/>
        </p:nvSpPr>
        <p:spPr>
          <a:xfrm>
            <a:off x="5079031" y="2880474"/>
            <a:ext cx="81699" cy="417322"/>
          </a:xfrm>
          <a:prstGeom prst="rect">
            <a:avLst/>
          </a:prstGeom>
          <a:solidFill>
            <a:srgbClr val="CE0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3E80628-AA43-E2FE-1E5D-B3BCE446BE8F}"/>
              </a:ext>
            </a:extLst>
          </p:cNvPr>
          <p:cNvSpPr txBox="1"/>
          <p:nvPr/>
        </p:nvSpPr>
        <p:spPr>
          <a:xfrm>
            <a:off x="527268" y="2016981"/>
            <a:ext cx="3708255" cy="646331"/>
          </a:xfrm>
          <a:prstGeom prst="rect">
            <a:avLst/>
          </a:prstGeom>
          <a:noFill/>
        </p:spPr>
        <p:txBody>
          <a:bodyPr wrap="square">
            <a:spAutoFit/>
          </a:bodyPr>
          <a:lstStyle/>
          <a:p>
            <a:pPr marL="0" indent="0">
              <a:buNone/>
            </a:pPr>
            <a:r>
              <a:rPr lang="en-US" sz="3600">
                <a:solidFill>
                  <a:srgbClr val="263238"/>
                </a:solidFill>
                <a:latin typeface="Graphik Regular" panose="020B0503030202060203" pitchFamily="34" charset="77"/>
              </a:rPr>
              <a:t>Agenda</a:t>
            </a:r>
          </a:p>
        </p:txBody>
      </p:sp>
      <p:pic>
        <p:nvPicPr>
          <p:cNvPr id="2" name="Graphic 1">
            <a:extLst>
              <a:ext uri="{FF2B5EF4-FFF2-40B4-BE49-F238E27FC236}">
                <a16:creationId xmlns:a16="http://schemas.microsoft.com/office/drawing/2014/main" id="{8F89578B-0EE8-79EA-01C6-092A828975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18288" y="409884"/>
            <a:ext cx="1066800" cy="221895"/>
          </a:xfrm>
          <a:prstGeom prst="rect">
            <a:avLst/>
          </a:prstGeom>
        </p:spPr>
      </p:pic>
      <p:sp>
        <p:nvSpPr>
          <p:cNvPr id="3" name="Subtitle 2">
            <a:extLst>
              <a:ext uri="{FF2B5EF4-FFF2-40B4-BE49-F238E27FC236}">
                <a16:creationId xmlns:a16="http://schemas.microsoft.com/office/drawing/2014/main" id="{FFF62F15-9BC1-4348-0CEB-89BAB108973B}"/>
              </a:ext>
            </a:extLst>
          </p:cNvPr>
          <p:cNvSpPr txBox="1">
            <a:spLocks/>
          </p:cNvSpPr>
          <p:nvPr/>
        </p:nvSpPr>
        <p:spPr>
          <a:xfrm>
            <a:off x="531263" y="350149"/>
            <a:ext cx="2771942" cy="2479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raphik Light" panose="020B0403030202060203" pitchFamily="34" charset="77"/>
              </a:rPr>
              <a:t>AURA PLAYBOOK</a:t>
            </a:r>
          </a:p>
        </p:txBody>
      </p:sp>
      <p:cxnSp>
        <p:nvCxnSpPr>
          <p:cNvPr id="4" name="Straight Connector 3">
            <a:extLst>
              <a:ext uri="{FF2B5EF4-FFF2-40B4-BE49-F238E27FC236}">
                <a16:creationId xmlns:a16="http://schemas.microsoft.com/office/drawing/2014/main" id="{7B1FF364-7439-5B6E-0BE6-2F3B993DFC8E}"/>
              </a:ext>
            </a:extLst>
          </p:cNvPr>
          <p:cNvCxnSpPr>
            <a:cxnSpLocks/>
          </p:cNvCxnSpPr>
          <p:nvPr/>
        </p:nvCxnSpPr>
        <p:spPr>
          <a:xfrm>
            <a:off x="628245" y="686911"/>
            <a:ext cx="128898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64021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TFPCOLUMNGUIDE" val="Visible"/>
  <p:tag name="MEKKOFORMATS" val="&lt;MekkoFormats&gt;&lt;NumberFormat DecimalSeparator=&quot;.&quot; ThousandSeparator=&quot;,&quot; NegativeNumberFormat=&quot;1&quot; /&gt;&lt;DateFormat CultureID=&quot;1033&quot; FormatString=&quot;M/d/yyyy&quot; /&gt;&lt;Font&gt;&lt;Output_Font_Name Default=&quot;Arial&quot; UsePPTTheme=&quot;True&quot; /&gt;&lt;/Font&gt;&lt;/MekkoFormats&gt;"/>
  <p:tag name="OFFICE" val="Chicago"/>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BTFPLAYOUTENABLED" val="1"/>
</p:tagLst>
</file>

<file path=ppt/tags/tag11.xml><?xml version="1.0" encoding="utf-8"?>
<p:tagLst xmlns:a="http://schemas.openxmlformats.org/drawingml/2006/main" xmlns:r="http://schemas.openxmlformats.org/officeDocument/2006/relationships" xmlns:p="http://schemas.openxmlformats.org/presentationml/2006/main">
  <p:tag name="BTFPLAYOUTENABLED" val="1"/>
</p:tagLst>
</file>

<file path=ppt/tags/tag12.xml><?xml version="1.0" encoding="utf-8"?>
<p:tagLst xmlns:a="http://schemas.openxmlformats.org/drawingml/2006/main" xmlns:r="http://schemas.openxmlformats.org/officeDocument/2006/relationships" xmlns:p="http://schemas.openxmlformats.org/presentationml/2006/main">
  <p:tag name="BTFPLAYOUTENABLED" val="1"/>
</p:tagLst>
</file>

<file path=ppt/tags/tag13.xml><?xml version="1.0" encoding="utf-8"?>
<p:tagLst xmlns:a="http://schemas.openxmlformats.org/drawingml/2006/main" xmlns:r="http://schemas.openxmlformats.org/officeDocument/2006/relationships" xmlns:p="http://schemas.openxmlformats.org/presentationml/2006/main">
  <p:tag name="BTFPLAYOUTENABLED" val="1"/>
</p:tagLst>
</file>

<file path=ppt/tags/tag14.xml><?xml version="1.0" encoding="utf-8"?>
<p:tagLst xmlns:a="http://schemas.openxmlformats.org/drawingml/2006/main" xmlns:r="http://schemas.openxmlformats.org/officeDocument/2006/relationships" xmlns:p="http://schemas.openxmlformats.org/presentationml/2006/main">
  <p:tag name="BTFPLAYOUTENABLED" val="1"/>
</p:tagLst>
</file>

<file path=ppt/tags/tag15.xml><?xml version="1.0" encoding="utf-8"?>
<p:tagLst xmlns:a="http://schemas.openxmlformats.org/drawingml/2006/main" xmlns:r="http://schemas.openxmlformats.org/officeDocument/2006/relationships" xmlns:p="http://schemas.openxmlformats.org/presentationml/2006/main">
  <p:tag name="BTFPLAYOUTENABLED" val="1"/>
</p:tagLst>
</file>

<file path=ppt/tags/tag16.xml><?xml version="1.0" encoding="utf-8"?>
<p:tagLst xmlns:a="http://schemas.openxmlformats.org/drawingml/2006/main" xmlns:r="http://schemas.openxmlformats.org/officeDocument/2006/relationships" xmlns:p="http://schemas.openxmlformats.org/presentationml/2006/main">
  <p:tag name="BTFPLAYOUTENABLED" val="1"/>
</p:tagLst>
</file>

<file path=ppt/tags/tag17.xml><?xml version="1.0" encoding="utf-8"?>
<p:tagLst xmlns:a="http://schemas.openxmlformats.org/drawingml/2006/main" xmlns:r="http://schemas.openxmlformats.org/officeDocument/2006/relationships" xmlns:p="http://schemas.openxmlformats.org/presentationml/2006/main">
  <p:tag name="BTFPLAYOUTENABLED" val="1"/>
</p:tagLst>
</file>

<file path=ppt/tags/tag18.xml><?xml version="1.0" encoding="utf-8"?>
<p:tagLst xmlns:a="http://schemas.openxmlformats.org/drawingml/2006/main" xmlns:r="http://schemas.openxmlformats.org/officeDocument/2006/relationships" xmlns:p="http://schemas.openxmlformats.org/presentationml/2006/main">
  <p:tag name="BTFPLAYOUTENABLED" val="1"/>
</p:tagLst>
</file>

<file path=ppt/tags/tag19.xml><?xml version="1.0" encoding="utf-8"?>
<p:tagLst xmlns:a="http://schemas.openxmlformats.org/drawingml/2006/main" xmlns:r="http://schemas.openxmlformats.org/officeDocument/2006/relationships" xmlns:p="http://schemas.openxmlformats.org/presentationml/2006/main">
  <p:tag name="BTFPLAYOUTENABLED"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S_UNIQUEID" val="15669"/>
</p:tagLst>
</file>

<file path=ppt/tags/tag21.xml><?xml version="1.0" encoding="utf-8"?>
<p:tagLst xmlns:a="http://schemas.openxmlformats.org/drawingml/2006/main" xmlns:r="http://schemas.openxmlformats.org/officeDocument/2006/relationships" xmlns:p="http://schemas.openxmlformats.org/presentationml/2006/main">
  <p:tag name="AS_UNIQUEID" val="15669"/>
</p:tagLst>
</file>

<file path=ppt/tags/tag22.xml><?xml version="1.0" encoding="utf-8"?>
<p:tagLst xmlns:a="http://schemas.openxmlformats.org/drawingml/2006/main" xmlns:r="http://schemas.openxmlformats.org/officeDocument/2006/relationships" xmlns:p="http://schemas.openxmlformats.org/presentationml/2006/main">
  <p:tag name="AS_UNIQUEID" val="15669"/>
</p:tagLst>
</file>

<file path=ppt/tags/tag23.xml><?xml version="1.0" encoding="utf-8"?>
<p:tagLst xmlns:a="http://schemas.openxmlformats.org/drawingml/2006/main" xmlns:r="http://schemas.openxmlformats.org/officeDocument/2006/relationships" xmlns:p="http://schemas.openxmlformats.org/presentationml/2006/main">
  <p:tag name="BTFPLAYOUTENABLED" val="1"/>
</p:tagLst>
</file>

<file path=ppt/tags/tag24.xml><?xml version="1.0" encoding="utf-8"?>
<p:tagLst xmlns:a="http://schemas.openxmlformats.org/drawingml/2006/main" xmlns:r="http://schemas.openxmlformats.org/officeDocument/2006/relationships" xmlns:p="http://schemas.openxmlformats.org/presentationml/2006/main">
  <p:tag name="BTFPLAYOUTENABLED" val="1"/>
</p:tagLst>
</file>

<file path=ppt/tags/tag25.xml><?xml version="1.0" encoding="utf-8"?>
<p:tagLst xmlns:a="http://schemas.openxmlformats.org/drawingml/2006/main" xmlns:r="http://schemas.openxmlformats.org/officeDocument/2006/relationships" xmlns:p="http://schemas.openxmlformats.org/presentationml/2006/main">
  <p:tag name="BTFPLAYOUTENABLED" val="1"/>
</p:tagLst>
</file>

<file path=ppt/tags/tag26.xml><?xml version="1.0" encoding="utf-8"?>
<p:tagLst xmlns:a="http://schemas.openxmlformats.org/drawingml/2006/main" xmlns:r="http://schemas.openxmlformats.org/officeDocument/2006/relationships" xmlns:p="http://schemas.openxmlformats.org/presentationml/2006/main">
  <p:tag name="BTFPLAYOUTENABLED" val="1"/>
</p:tagLst>
</file>

<file path=ppt/tags/tag27.xml><?xml version="1.0" encoding="utf-8"?>
<p:tagLst xmlns:a="http://schemas.openxmlformats.org/drawingml/2006/main" xmlns:r="http://schemas.openxmlformats.org/officeDocument/2006/relationships" xmlns:p="http://schemas.openxmlformats.org/presentationml/2006/main">
  <p:tag name="BTFPLAYOUTENABLED" val="1"/>
</p:tagLst>
</file>

<file path=ppt/tags/tag28.xml><?xml version="1.0" encoding="utf-8"?>
<p:tagLst xmlns:a="http://schemas.openxmlformats.org/drawingml/2006/main" xmlns:r="http://schemas.openxmlformats.org/officeDocument/2006/relationships" xmlns:p="http://schemas.openxmlformats.org/presentationml/2006/main">
  <p:tag name="BTFPLAYOUTENABLED" val="1"/>
</p:tagLst>
</file>

<file path=ppt/tags/tag29.xml><?xml version="1.0" encoding="utf-8"?>
<p:tagLst xmlns:a="http://schemas.openxmlformats.org/drawingml/2006/main" xmlns:r="http://schemas.openxmlformats.org/officeDocument/2006/relationships" xmlns:p="http://schemas.openxmlformats.org/presentationml/2006/main">
  <p:tag name="BTFPLAYOUTENABLED"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BTFPLAYOUTENABLED" val="1"/>
</p:tagLst>
</file>

<file path=ppt/tags/tag31.xml><?xml version="1.0" encoding="utf-8"?>
<p:tagLst xmlns:a="http://schemas.openxmlformats.org/drawingml/2006/main" xmlns:r="http://schemas.openxmlformats.org/officeDocument/2006/relationships" xmlns:p="http://schemas.openxmlformats.org/presentationml/2006/main">
  <p:tag name="BTFPLAYOUTENABLED" val="1"/>
</p:tagLst>
</file>

<file path=ppt/tags/tag32.xml><?xml version="1.0" encoding="utf-8"?>
<p:tagLst xmlns:a="http://schemas.openxmlformats.org/drawingml/2006/main" xmlns:r="http://schemas.openxmlformats.org/officeDocument/2006/relationships" xmlns:p="http://schemas.openxmlformats.org/presentationml/2006/main">
  <p:tag name="BTFPLAYOUTENABLED" val="1"/>
</p:tagLst>
</file>

<file path=ppt/tags/tag33.xml><?xml version="1.0" encoding="utf-8"?>
<p:tagLst xmlns:a="http://schemas.openxmlformats.org/drawingml/2006/main" xmlns:r="http://schemas.openxmlformats.org/officeDocument/2006/relationships" xmlns:p="http://schemas.openxmlformats.org/presentationml/2006/main">
  <p:tag name="BTFPLAYOUTENABLED" val="1"/>
</p:tagLst>
</file>

<file path=ppt/tags/tag34.xml><?xml version="1.0" encoding="utf-8"?>
<p:tagLst xmlns:a="http://schemas.openxmlformats.org/drawingml/2006/main" xmlns:r="http://schemas.openxmlformats.org/officeDocument/2006/relationships" xmlns:p="http://schemas.openxmlformats.org/presentationml/2006/main">
  <p:tag name="BTFPLAYOUTENABLED" val="1"/>
</p:tagLst>
</file>

<file path=ppt/tags/tag35.xml><?xml version="1.0" encoding="utf-8"?>
<p:tagLst xmlns:a="http://schemas.openxmlformats.org/drawingml/2006/main" xmlns:r="http://schemas.openxmlformats.org/officeDocument/2006/relationships" xmlns:p="http://schemas.openxmlformats.org/presentationml/2006/main">
  <p:tag name="BTFPLAYOUTENABLED" val="1"/>
</p:tagLst>
</file>

<file path=ppt/tags/tag36.xml><?xml version="1.0" encoding="utf-8"?>
<p:tagLst xmlns:a="http://schemas.openxmlformats.org/drawingml/2006/main" xmlns:r="http://schemas.openxmlformats.org/officeDocument/2006/relationships" xmlns:p="http://schemas.openxmlformats.org/presentationml/2006/main">
  <p:tag name="BTFPLAYOUTENABLED" val="1"/>
</p:tagLst>
</file>

<file path=ppt/tags/tag37.xml><?xml version="1.0" encoding="utf-8"?>
<p:tagLst xmlns:a="http://schemas.openxmlformats.org/drawingml/2006/main" xmlns:r="http://schemas.openxmlformats.org/officeDocument/2006/relationships" xmlns:p="http://schemas.openxmlformats.org/presentationml/2006/main">
  <p:tag name="BTFPLAYOUTENABLED" val="1"/>
</p:tagLst>
</file>

<file path=ppt/tags/tag38.xml><?xml version="1.0" encoding="utf-8"?>
<p:tagLst xmlns:a="http://schemas.openxmlformats.org/drawingml/2006/main" xmlns:r="http://schemas.openxmlformats.org/officeDocument/2006/relationships" xmlns:p="http://schemas.openxmlformats.org/presentationml/2006/main">
  <p:tag name="BTFPLAYOUTENABLED" val="1"/>
</p:tagLst>
</file>

<file path=ppt/tags/tag39.xml><?xml version="1.0" encoding="utf-8"?>
<p:tagLst xmlns:a="http://schemas.openxmlformats.org/drawingml/2006/main" xmlns:r="http://schemas.openxmlformats.org/officeDocument/2006/relationships" xmlns:p="http://schemas.openxmlformats.org/presentationml/2006/main">
  <p:tag name="BTFPLAYOUTENABLED" val="1"/>
</p:tagLst>
</file>

<file path=ppt/tags/tag4.xml><?xml version="1.0" encoding="utf-8"?>
<p:tagLst xmlns:a="http://schemas.openxmlformats.org/drawingml/2006/main" xmlns:r="http://schemas.openxmlformats.org/officeDocument/2006/relationships" xmlns:p="http://schemas.openxmlformats.org/presentationml/2006/main">
  <p:tag name="BTFPLAYOUTENABLED" val="1"/>
</p:tagLst>
</file>

<file path=ppt/tags/tag5.xml><?xml version="1.0" encoding="utf-8"?>
<p:tagLst xmlns:a="http://schemas.openxmlformats.org/drawingml/2006/main" xmlns:r="http://schemas.openxmlformats.org/officeDocument/2006/relationships" xmlns:p="http://schemas.openxmlformats.org/presentationml/2006/main">
  <p:tag name="BTFPLAYOUTENABLED" val="1"/>
</p:tagLst>
</file>

<file path=ppt/tags/tag6.xml><?xml version="1.0" encoding="utf-8"?>
<p:tagLst xmlns:a="http://schemas.openxmlformats.org/drawingml/2006/main" xmlns:r="http://schemas.openxmlformats.org/officeDocument/2006/relationships" xmlns:p="http://schemas.openxmlformats.org/presentationml/2006/main">
  <p:tag name="BTFPLAYOUTENABLED" val="1"/>
</p:tagLst>
</file>

<file path=ppt/tags/tag7.xml><?xml version="1.0" encoding="utf-8"?>
<p:tagLst xmlns:a="http://schemas.openxmlformats.org/drawingml/2006/main" xmlns:r="http://schemas.openxmlformats.org/officeDocument/2006/relationships" xmlns:p="http://schemas.openxmlformats.org/presentationml/2006/main">
  <p:tag name="BTFPLAYOUTENABLED" val="1"/>
</p:tagLst>
</file>

<file path=ppt/tags/tag8.xml><?xml version="1.0" encoding="utf-8"?>
<p:tagLst xmlns:a="http://schemas.openxmlformats.org/drawingml/2006/main" xmlns:r="http://schemas.openxmlformats.org/officeDocument/2006/relationships" xmlns:p="http://schemas.openxmlformats.org/presentationml/2006/main">
  <p:tag name="BTFPLAYOUTENABLED" val="1"/>
</p:tagLst>
</file>

<file path=ppt/tags/tag9.xml><?xml version="1.0" encoding="utf-8"?>
<p:tagLst xmlns:a="http://schemas.openxmlformats.org/drawingml/2006/main" xmlns:r="http://schemas.openxmlformats.org/officeDocument/2006/relationships" xmlns:p="http://schemas.openxmlformats.org/presentationml/2006/main">
  <p:tag name="BTFPLAYOUTENABLED" val="1"/>
</p:tagLst>
</file>

<file path=ppt/theme/theme1.xml><?xml version="1.0" encoding="utf-8"?>
<a:theme xmlns:a="http://schemas.openxmlformats.org/drawingml/2006/main" name="Bain Core">
  <a:themeElements>
    <a:clrScheme name="Bain">
      <a:dk1>
        <a:srgbClr val="000000"/>
      </a:dk1>
      <a:lt1>
        <a:srgbClr val="FFFFFF"/>
      </a:lt1>
      <a:dk2>
        <a:srgbClr val="D6D6D6"/>
      </a:dk2>
      <a:lt2>
        <a:srgbClr val="5C5C5C"/>
      </a:lt2>
      <a:accent1>
        <a:srgbClr val="B4B4B4"/>
      </a:accent1>
      <a:accent2>
        <a:srgbClr val="D6D6D6"/>
      </a:accent2>
      <a:accent3>
        <a:srgbClr val="CC0000"/>
      </a:accent3>
      <a:accent4>
        <a:srgbClr val="46647B"/>
      </a:accent4>
      <a:accent5>
        <a:srgbClr val="507867"/>
      </a:accent5>
      <a:accent6>
        <a:srgbClr val="973B74"/>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none" lIns="36000" tIns="36000" rIns="36000" bIns="36000" rtlCol="0">
        <a:spAutoFit/>
      </a:bodyPr>
      <a:lstStyle>
        <a:defPPr marL="0" indent="0">
          <a:buNone/>
          <a:defRPr sz="1600" dirty="0" err="1" smtClean="0"/>
        </a:defPPr>
      </a:lstStyle>
    </a:txDef>
  </a:objectDefaults>
  <a:extraClrSchemeLst/>
  <a:extLst>
    <a:ext uri="{05A4C25C-085E-4340-85A3-A5531E510DB2}">
      <thm15:themeFamily xmlns:thm15="http://schemas.microsoft.com/office/thememl/2012/main" name="Bain Core On Screen Show (16_9).potx" id="{56CF97D2-A744-43CA-AE15-0214FF29DAC4}" vid="{A64E784E-EE2A-4031-BBD4-3B52B2D870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c5b1348-1576-44c2-8a83-6f7400b218c1" xsi:nil="true"/>
    <lcf76f155ced4ddcb4097134ff3c332f xmlns="1e3e874b-418a-4679-ae82-2efed58b59c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220C85C76FB5F419BCF9DC7ADA67743" ma:contentTypeVersion="14" ma:contentTypeDescription="Create a new document." ma:contentTypeScope="" ma:versionID="ad3c526b6a929a2b3af6b649cdb62510">
  <xsd:schema xmlns:xsd="http://www.w3.org/2001/XMLSchema" xmlns:xs="http://www.w3.org/2001/XMLSchema" xmlns:p="http://schemas.microsoft.com/office/2006/metadata/properties" xmlns:ns2="1e3e874b-418a-4679-ae82-2efed58b59cf" xmlns:ns3="cc5b1348-1576-44c2-8a83-6f7400b218c1" targetNamespace="http://schemas.microsoft.com/office/2006/metadata/properties" ma:root="true" ma:fieldsID="5f31cbb9a9a1e2afdc04540d0a922608" ns2:_="" ns3:_="">
    <xsd:import namespace="1e3e874b-418a-4679-ae82-2efed58b59cf"/>
    <xsd:import namespace="cc5b1348-1576-44c2-8a83-6f7400b218c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3e874b-418a-4679-ae82-2efed58b59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ed70908-abba-413c-9042-6ca461a12b1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c5b1348-1576-44c2-8a83-6f7400b218c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42ff3a7-a2a3-4de8-bc2a-6e731ca859a5}" ma:internalName="TaxCatchAll" ma:showField="CatchAllData" ma:web="cc5b1348-1576-44c2-8a83-6f7400b218c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85B227-0181-44C4-B57A-FB1853E46299}">
  <ds:schemaRefs>
    <ds:schemaRef ds:uri="1e3e874b-418a-4679-ae82-2efed58b59cf"/>
    <ds:schemaRef ds:uri="cc5b1348-1576-44c2-8a83-6f7400b218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555BBB5-70E7-4225-8593-D408BEED4749}">
  <ds:schemaRefs>
    <ds:schemaRef ds:uri="1e3e874b-418a-4679-ae82-2efed58b59cf"/>
    <ds:schemaRef ds:uri="cc5b1348-1576-44c2-8a83-6f7400b218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AD835C2C-3CD2-40BE-BE8B-84BB9926EA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Widescreen</PresentationFormat>
  <Slides>33</Slides>
  <Notes>2</Notes>
  <HiddenSlides>0</HiddenSlide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Bain Core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Bain and Company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V@B Team Aura: Friday Working Session</dc:title>
  <dc:subject/>
  <dc:creator>Mader, Cole</dc:creator>
  <cp:keywords/>
  <dc:description/>
  <cp:revision>2</cp:revision>
  <cp:lastPrinted>2017-02-15T14:23:56Z</cp:lastPrinted>
  <dcterms:created xsi:type="dcterms:W3CDTF">2024-04-03T18:05:09Z</dcterms:created>
  <dcterms:modified xsi:type="dcterms:W3CDTF">2024-08-14T13:21:22Z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0x010100B220C85C76FB5F419BCF9DC7ADA67743</vt:lpwstr>
  </property>
  <property fmtid="{D5CDD505-2E9C-101B-9397-08002B2CF9AE}" pid="3" name="MediaServiceImageTags">
    <vt:lpwstr/>
  </property>
</Properties>
</file>